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embeddedFontLst>
    <p:embeddedFont>
      <p:font typeface="Roboto"/>
      <p:regular r:id="rId91"/>
      <p:bold r:id="rId92"/>
      <p:italic r:id="rId93"/>
      <p:boldItalic r:id="rId94"/>
    </p:embeddedFont>
    <p:embeddedFont>
      <p:font typeface="Open Sans"/>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1E7E22E-B75A-4F76-98AC-6DE705EC247F}">
  <a:tblStyle styleId="{81E7E22E-B75A-4F76-98AC-6DE705EC247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OpenSans-regular.fntdata"/><Relationship Id="rId94" Type="http://schemas.openxmlformats.org/officeDocument/2006/relationships/font" Target="fonts/Roboto-boldItalic.fntdata"/><Relationship Id="rId97" Type="http://schemas.openxmlformats.org/officeDocument/2006/relationships/font" Target="fonts/OpenSans-italic.fntdata"/><Relationship Id="rId96"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regular.fntdata"/><Relationship Id="rId90" Type="http://schemas.openxmlformats.org/officeDocument/2006/relationships/slide" Target="slides/slide85.xml"/><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239236257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39236257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381259be9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81259be9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6abe4e6f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6abe4e6f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36abe4e6f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6abe4e6f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306d1e63a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6d1e63a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06d1e63a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06d1e63a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151122ce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51122ce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306d1e63af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6d1e63af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306d1e63af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06d1e63af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306d1e63a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6d1e63a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306d1e63af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6d1e63af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306d1e63af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06d1e63af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06d1e63af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6d1e63af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306d1e63af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06d1e63af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Relationship example:</a:t>
            </a:r>
            <a:endParaRPr/>
          </a:p>
          <a:p>
            <a:pPr indent="0" lvl="0" marL="0" rtl="0" algn="l">
              <a:spcBef>
                <a:spcPts val="0"/>
              </a:spcBef>
              <a:spcAft>
                <a:spcPts val="0"/>
              </a:spcAft>
              <a:buNone/>
            </a:pPr>
            <a:r>
              <a:rPr lang="en"/>
              <a:t>User and Pet, where Pet is its own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go into detail, the main point is that Room supports relationships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36d6b7d8e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6d6b7d8e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306d1e63a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06d1e63a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306d1e63af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06d1e63af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36e7ecf4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6e7ecf4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306d1e63a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06d1e63a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306d1e63a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06d1e63a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306d1e63a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06d1e63a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15a86604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5a86604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36e7ecf40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6e7ecf40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36e7ecf40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6e7ecf40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306d1e63a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06d1e63a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306d1e63af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6d1e63af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36e7ecf40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6e7ecf40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36e7ecf40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6e7ecf40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36e7ecf40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6e7ecf40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36e7ecf40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6e7ecf40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3094f4e8f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094f4e8f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36e7ecf40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6e7ecf40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15a86604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5a866045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306d1e63af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06d1e63af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discuss LiveData soon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3151122ce7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151122ce7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36d6b7d8e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6d6b7d8e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36e7ecf40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6e7ecf40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3151122ce7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151122ce7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36d6b7d8e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6d6b7d8e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see a server "serving" up the salad that the customer requested. View models serve up the data that is requested</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3151122ce7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151122ce7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we see the kitchen staff preparing the salad behind the scenes. The repository does the work of getting the data behind in the background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36d6b7d8e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6d6b7d8e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 repository keeps the functionality of who does what very clean -- ViewModel "serves" data, but doesn't necessarily have to go find it</a:t>
            </a:r>
            <a:endParaRPr/>
          </a:p>
          <a:p>
            <a:pPr indent="0" lvl="0" marL="0" rtl="0" algn="l">
              <a:spcBef>
                <a:spcPts val="0"/>
              </a:spcBef>
              <a:spcAft>
                <a:spcPts val="0"/>
              </a:spcAft>
              <a:buNone/>
            </a:pPr>
            <a:r>
              <a:rPr lang="en"/>
              <a:t>Task separation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3151122ce7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151122ce7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3151122ce7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151122ce7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06d1e63a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6d1e63a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3151122ce7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151122ce7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3151122ce7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51122ce7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practicals, you use ViewModel with Room. However, you can use ViewModel without Room; the goal of ViewModel is to provide data to the UI. If that data changes and the app quits, the changed data is lost if you don't save it somehow.</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3151122ce7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151122ce7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3151122ce7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151122ce7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36d6b7d8e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6d6b7d8e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if meals are already plated, fetch a plated meal, otherwise create the meal from scratch</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3151122ce7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151122ce7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if meals are already plated, fetch a plated meal, otherwise create the meal from scratch</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3151122ce7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151122ce7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3151122ce7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151122ce7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3151122ce7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151122ce7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3151122ce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151122ce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36abe4e6f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6abe4e6f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36abe4e6f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6abe4e6f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3151122ce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151122ce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3151122ce7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151122ce7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3151122ce7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151122ce7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36e7ecf40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6e7ecf40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3151122ce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151122ce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381259be9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81259be9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3151122ce7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151122ce7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3151122ce7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151122ce7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3151122ce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151122ce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36abe4e6f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6abe4e6f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3151122ce7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151122ce7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3151122ce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3151122ce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3151122ce7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151122ce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306d1e63a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06d1e63a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to take a break before starting the Lifecycle slides. There is no practical for Lifecycle. But this is a very long deck, and the Lifecycle topic is different (though related) to the previous topics in this deck.</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306d1e63af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06d1e63af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lifecycle objects helps define roles and responsibilities where they belong. Instead of the activity or fragment being responsible for cleaning up or changing things for everybody at different lifecycle stages, the relevant components do it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when lunch at school is over, each student cleans up their own plate. The cook doesn't have to come out and clean up after each student, the students do it themselves.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381259be9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81259be9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306d1e63af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06d1e63af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3094f4e8f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094f4e8f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381259be9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81259be9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381259be9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81259be9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06d1e63a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6d1e63a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381259be9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81259be9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381259be9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81259be9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turn a Plain Old Java class into a lifecycle aware class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381259be9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81259be9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turn a Plain Old Java class into a lifecycle aware class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g3094f4e8f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3094f4e8f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15b0287d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5b0287d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20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15a866045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5a866045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3151122ce7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51122ce7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hyperlink" Target="https://creativecommons.org/licenses/by/4.0/" TargetMode="External"/><Relationship Id="rId5"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4CAF50"/>
        </a:solidFill>
      </p:bgPr>
    </p:bg>
    <p:spTree>
      <p:nvGrpSpPr>
        <p:cNvPr id="15" name="Shape 15"/>
        <p:cNvGrpSpPr/>
        <p:nvPr/>
      </p:nvGrpSpPr>
      <p:grpSpPr>
        <a:xfrm>
          <a:off x="0" y="0"/>
          <a:ext cx="0" cy="0"/>
          <a:chOff x="0" y="0"/>
          <a:chExt cx="0" cy="0"/>
        </a:xfrm>
      </p:grpSpPr>
      <p:sp>
        <p:nvSpPr>
          <p:cNvPr id="16" name="Google Shape;16;p2"/>
          <p:cNvSpPr txBox="1"/>
          <p:nvPr>
            <p:ph type="ctrTitle"/>
          </p:nvPr>
        </p:nvSpPr>
        <p:spPr>
          <a:xfrm>
            <a:off x="311708" y="1006793"/>
            <a:ext cx="8520600" cy="2052600"/>
          </a:xfrm>
          <a:prstGeom prst="rect">
            <a:avLst/>
          </a:prstGeom>
        </p:spPr>
        <p:txBody>
          <a:bodyPr anchorCtr="0" anchor="b" bIns="91425" lIns="91425" spcFirstLastPara="1" rIns="91425" wrap="square" tIns="91425"/>
          <a:lstStyle>
            <a:lvl1pPr lvl="0" rtl="0" algn="ctr">
              <a:spcBef>
                <a:spcPts val="0"/>
              </a:spcBef>
              <a:spcAft>
                <a:spcPts val="0"/>
              </a:spcAft>
              <a:buClr>
                <a:srgbClr val="FAFAFA"/>
              </a:buClr>
              <a:buSzPts val="5200"/>
              <a:buNone/>
              <a:defRPr b="1" sz="5200">
                <a:solidFill>
                  <a:srgbClr val="FAFAF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 name="Google Shape;17;p2"/>
          <p:cNvSpPr txBox="1"/>
          <p:nvPr>
            <p:ph idx="1" type="subTitle"/>
          </p:nvPr>
        </p:nvSpPr>
        <p:spPr>
          <a:xfrm>
            <a:off x="311700" y="3096343"/>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rgbClr val="FAFAFA"/>
              </a:buClr>
              <a:buSzPts val="2800"/>
              <a:buNone/>
              <a:defRPr sz="2800">
                <a:solidFill>
                  <a:srgbClr val="FAFAFA"/>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 name="Google Shape;18;p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5" name="Google Shape;55;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81000" lvl="0" marL="457200" rtl="0" algn="ctr">
              <a:spcBef>
                <a:spcPts val="0"/>
              </a:spcBef>
              <a:spcAft>
                <a:spcPts val="0"/>
              </a:spcAft>
              <a:buSzPts val="2400"/>
              <a:buChar char="●"/>
              <a:defRPr/>
            </a:lvl1pPr>
            <a:lvl2pPr indent="-342900" lvl="1" marL="914400" rtl="0" algn="ctr">
              <a:spcBef>
                <a:spcPts val="0"/>
              </a:spcBef>
              <a:spcAft>
                <a:spcPts val="0"/>
              </a:spcAft>
              <a:buSzPts val="18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6" name="Google Shape;56;p1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pic>
        <p:nvPicPr>
          <p:cNvPr descr="Android-Developer-Cover.jpg" id="58" name="Google Shape;58;p12"/>
          <p:cNvPicPr preferRelativeResize="0"/>
          <p:nvPr/>
        </p:nvPicPr>
        <p:blipFill>
          <a:blip r:embed="rId2">
            <a:alphaModFix/>
          </a:blip>
          <a:stretch>
            <a:fillRect/>
          </a:stretch>
        </p:blipFill>
        <p:spPr>
          <a:xfrm>
            <a:off x="0" y="0"/>
            <a:ext cx="9144000" cy="5143500"/>
          </a:xfrm>
          <a:prstGeom prst="rect">
            <a:avLst/>
          </a:prstGeom>
          <a:noFill/>
          <a:ln>
            <a:noFill/>
          </a:ln>
        </p:spPr>
      </p:pic>
      <p:sp>
        <p:nvSpPr>
          <p:cNvPr id="59" name="Google Shape;59;p1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2"/>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2"/>
          <p:cNvSpPr txBox="1"/>
          <p:nvPr>
            <p:ph type="title"/>
          </p:nvPr>
        </p:nvSpPr>
        <p:spPr>
          <a:xfrm>
            <a:off x="265500" y="1928011"/>
            <a:ext cx="4045200" cy="1482300"/>
          </a:xfrm>
          <a:prstGeom prst="rect">
            <a:avLst/>
          </a:prstGeom>
        </p:spPr>
        <p:txBody>
          <a:bodyPr anchorCtr="0" anchor="b" bIns="91425" lIns="91425" spcFirstLastPara="1" rIns="91425" wrap="square" tIns="91425"/>
          <a:lstStyle>
            <a:lvl1pPr lvl="0" rtl="0" algn="ctr">
              <a:spcBef>
                <a:spcPts val="0"/>
              </a:spcBef>
              <a:spcAft>
                <a:spcPts val="0"/>
              </a:spcAft>
              <a:buClr>
                <a:srgbClr val="FAFAFA"/>
              </a:buClr>
              <a:buSzPts val="4200"/>
              <a:buNone/>
              <a:defRPr sz="4200">
                <a:solidFill>
                  <a:srgbClr val="FAFAFA"/>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2" name="Google Shape;62;p12"/>
          <p:cNvSpPr txBox="1"/>
          <p:nvPr>
            <p:ph idx="1" type="subTitle"/>
          </p:nvPr>
        </p:nvSpPr>
        <p:spPr>
          <a:xfrm>
            <a:off x="265500" y="3497911"/>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rgbClr val="FAFAFA"/>
              </a:buClr>
              <a:buSzPts val="2100"/>
              <a:buNone/>
              <a:defRPr sz="2100">
                <a:solidFill>
                  <a:srgbClr val="FAFAFA"/>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 name="Google Shape;63;p12"/>
          <p:cNvSpPr txBox="1"/>
          <p:nvPr>
            <p:ph idx="3" type="subTitle"/>
          </p:nvPr>
        </p:nvSpPr>
        <p:spPr>
          <a:xfrm>
            <a:off x="265500" y="564125"/>
            <a:ext cx="4045200" cy="524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None/>
              <a:defRPr sz="1600">
                <a:solidFill>
                  <a:srgbClr val="FAFAF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footer.png" id="64" name="Google Shape;64;p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5" name="Google Shape;65;p12"/>
          <p:cNvSpPr txBox="1"/>
          <p:nvPr>
            <p:ph idx="4"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2"/>
          <p:cNvSpPr txBox="1"/>
          <p:nvPr/>
        </p:nvSpPr>
        <p:spPr>
          <a:xfrm>
            <a:off x="4497325" y="4709573"/>
            <a:ext cx="115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Room, LiveData, and ViewModel</a:t>
            </a:r>
            <a:endParaRPr sz="1000">
              <a:solidFill>
                <a:srgbClr val="757575"/>
              </a:solidFill>
              <a:latin typeface="Roboto"/>
              <a:ea typeface="Roboto"/>
              <a:cs typeface="Roboto"/>
              <a:sym typeface="Roboto"/>
            </a:endParaRPr>
          </a:p>
        </p:txBody>
      </p:sp>
      <p:sp>
        <p:nvSpPr>
          <p:cNvPr id="67" name="Google Shape;67;p12"/>
          <p:cNvSpPr txBox="1"/>
          <p:nvPr/>
        </p:nvSpPr>
        <p:spPr>
          <a:xfrm>
            <a:off x="2229275" y="4761375"/>
            <a:ext cx="23142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Developer Fundamentals V2</a:t>
            </a:r>
            <a:endParaRPr sz="1000">
              <a:solidFill>
                <a:srgbClr val="757575"/>
              </a:solidFill>
              <a:latin typeface="Roboto"/>
              <a:ea typeface="Roboto"/>
              <a:cs typeface="Roboto"/>
              <a:sym typeface="Roboto"/>
            </a:endParaRPr>
          </a:p>
        </p:txBody>
      </p:sp>
      <p:sp>
        <p:nvSpPr>
          <p:cNvPr id="68" name="Google Shape;68;p12"/>
          <p:cNvSpPr txBox="1"/>
          <p:nvPr/>
        </p:nvSpPr>
        <p:spPr>
          <a:xfrm>
            <a:off x="5694725" y="4626375"/>
            <a:ext cx="2158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a </a:t>
            </a:r>
            <a:r>
              <a:rPr i="1" lang="en" sz="900" u="sng">
                <a:solidFill>
                  <a:srgbClr val="666666"/>
                </a:solidFill>
                <a:latin typeface="Open Sans"/>
                <a:ea typeface="Open Sans"/>
                <a:cs typeface="Open Sans"/>
                <a:sym typeface="Open Sans"/>
                <a:hlinkClick r:id="rId4"/>
              </a:rPr>
              <a:t>Creative Commons Attribution 4.0 International License</a:t>
            </a:r>
            <a:r>
              <a:rPr i="1" lang="en" sz="900">
                <a:solidFill>
                  <a:srgbClr val="666666"/>
                </a:solidFill>
                <a:latin typeface="Open Sans"/>
                <a:ea typeface="Open Sans"/>
                <a:cs typeface="Open Sans"/>
                <a:sym typeface="Open Sans"/>
              </a:rPr>
              <a:t>.</a:t>
            </a:r>
            <a:endParaRPr i="1" sz="900">
              <a:solidFill>
                <a:srgbClr val="666666"/>
              </a:solidFill>
              <a:latin typeface="Roboto"/>
              <a:ea typeface="Roboto"/>
              <a:cs typeface="Roboto"/>
              <a:sym typeface="Roboto"/>
            </a:endParaRPr>
          </a:p>
        </p:txBody>
      </p:sp>
      <p:pic>
        <p:nvPicPr>
          <p:cNvPr id="69" name="Google Shape;69;p12"/>
          <p:cNvPicPr preferRelativeResize="0"/>
          <p:nvPr/>
        </p:nvPicPr>
        <p:blipFill>
          <a:blip r:embed="rId5">
            <a:alphaModFix/>
          </a:blip>
          <a:stretch>
            <a:fillRect/>
          </a:stretch>
        </p:blipFill>
        <p:spPr>
          <a:xfrm>
            <a:off x="7929425" y="4788588"/>
            <a:ext cx="838200" cy="2952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70" name="Shape 70"/>
        <p:cNvGrpSpPr/>
        <p:nvPr/>
      </p:nvGrpSpPr>
      <p:grpSpPr>
        <a:xfrm>
          <a:off x="0" y="0"/>
          <a:ext cx="0" cy="0"/>
          <a:chOff x="0" y="0"/>
          <a:chExt cx="0" cy="0"/>
        </a:xfrm>
      </p:grpSpPr>
      <p:sp>
        <p:nvSpPr>
          <p:cNvPr id="71" name="Google Shape;71;p1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4CAF50"/>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311700" y="2074650"/>
            <a:ext cx="8520600" cy="841800"/>
          </a:xfrm>
          <a:prstGeom prst="rect">
            <a:avLst/>
          </a:prstGeom>
        </p:spPr>
        <p:txBody>
          <a:bodyPr anchorCtr="0" anchor="ctr" bIns="91425" lIns="91425" spcFirstLastPara="1" rIns="91425" wrap="square" tIns="91425"/>
          <a:lstStyle>
            <a:lvl1pPr lvl="0" rtl="0" algn="ctr">
              <a:spcBef>
                <a:spcPts val="0"/>
              </a:spcBef>
              <a:spcAft>
                <a:spcPts val="0"/>
              </a:spcAft>
              <a:buClr>
                <a:srgbClr val="FAFAFA"/>
              </a:buClr>
              <a:buSzPts val="3600"/>
              <a:buNone/>
              <a:defRPr sz="3600">
                <a:solidFill>
                  <a:srgbClr val="FAFAFA"/>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rgbClr val="FFFFFF"/>
        </a:solidFill>
      </p:bgPr>
    </p:bg>
    <p:spTree>
      <p:nvGrpSpPr>
        <p:cNvPr id="22" name="Shape 22"/>
        <p:cNvGrpSpPr/>
        <p:nvPr/>
      </p:nvGrpSpPr>
      <p:grpSpPr>
        <a:xfrm>
          <a:off x="0" y="0"/>
          <a:ext cx="0" cy="0"/>
          <a:chOff x="0" y="0"/>
          <a:chExt cx="0" cy="0"/>
        </a:xfrm>
      </p:grpSpPr>
      <p:sp>
        <p:nvSpPr>
          <p:cNvPr id="23" name="Google Shape;23;p4"/>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311700" y="170820"/>
            <a:ext cx="8520600" cy="572700"/>
          </a:xfrm>
          <a:prstGeom prst="rect">
            <a:avLst/>
          </a:prstGeom>
        </p:spPr>
        <p:txBody>
          <a:bodyPr anchorCtr="0" anchor="t" bIns="91425" lIns="91425" spcFirstLastPara="1" rIns="91425" wrap="square" tIns="91425"/>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 name="Google Shape;25;p4"/>
          <p:cNvSpPr txBox="1"/>
          <p:nvPr>
            <p:ph idx="1" type="body"/>
          </p:nvPr>
        </p:nvSpPr>
        <p:spPr>
          <a:xfrm>
            <a:off x="311700" y="1076275"/>
            <a:ext cx="8520600" cy="3416400"/>
          </a:xfrm>
          <a:prstGeom prst="rect">
            <a:avLst/>
          </a:prstGeom>
        </p:spPr>
        <p:txBody>
          <a:bodyPr anchorCtr="0" anchor="t" bIns="91425" lIns="91425" spcFirstLastPara="1" rIns="91425" wrap="square" tIns="91425"/>
          <a:lstStyle>
            <a:lvl1pPr indent="-381000" lvl="0" marL="457200" rtl="0">
              <a:lnSpc>
                <a:spcPct val="115000"/>
              </a:lnSpc>
              <a:spcBef>
                <a:spcPts val="1000"/>
              </a:spcBef>
              <a:spcAft>
                <a:spcPts val="0"/>
              </a:spcAft>
              <a:buSzPts val="2400"/>
              <a:buAutoNum type="arabicPeriod"/>
              <a:defRPr/>
            </a:lvl1pPr>
            <a:lvl2pPr indent="-355600" lvl="1" marL="914400" rtl="0">
              <a:lnSpc>
                <a:spcPct val="115000"/>
              </a:lnSpc>
              <a:spcBef>
                <a:spcPts val="1000"/>
              </a:spcBef>
              <a:spcAft>
                <a:spcPts val="0"/>
              </a:spcAft>
              <a:buSzPts val="2000"/>
              <a:buAutoNum type="alphaLcPeriod"/>
              <a:defRPr sz="20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26" name="Google Shape;26;p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idx="1" type="body"/>
          </p:nvPr>
        </p:nvSpPr>
        <p:spPr>
          <a:xfrm>
            <a:off x="311700" y="1190295"/>
            <a:ext cx="3999900" cy="3416400"/>
          </a:xfrm>
          <a:prstGeom prst="rect">
            <a:avLst/>
          </a:prstGeom>
        </p:spPr>
        <p:txBody>
          <a:bodyPr anchorCtr="0" anchor="t" bIns="91425" lIns="91425" spcFirstLastPara="1" rIns="91425" wrap="square" tIns="91425"/>
          <a:lstStyle>
            <a:lvl1pPr indent="-381000" lvl="0" marL="457200" rtl="0">
              <a:lnSpc>
                <a:spcPct val="115000"/>
              </a:lnSpc>
              <a:spcBef>
                <a:spcPts val="0"/>
              </a:spcBef>
              <a:spcAft>
                <a:spcPts val="0"/>
              </a:spcAft>
              <a:buSzPts val="2400"/>
              <a:buChar char="●"/>
              <a:defRPr/>
            </a:lvl1pPr>
            <a:lvl2pPr indent="-342900" lvl="1" marL="914400" rtl="0">
              <a:spcBef>
                <a:spcPts val="0"/>
              </a:spcBef>
              <a:spcAft>
                <a:spcPts val="0"/>
              </a:spcAft>
              <a:buSzPts val="18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832400" y="1190295"/>
            <a:ext cx="3999900" cy="34164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0"/>
              </a:spcBef>
              <a:spcAft>
                <a:spcPts val="0"/>
              </a:spcAft>
              <a:buSzPts val="18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5"/>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type="title"/>
          </p:nvPr>
        </p:nvSpPr>
        <p:spPr>
          <a:xfrm>
            <a:off x="311700" y="170820"/>
            <a:ext cx="8520600" cy="572700"/>
          </a:xfrm>
          <a:prstGeom prst="rect">
            <a:avLst/>
          </a:prstGeom>
        </p:spPr>
        <p:txBody>
          <a:bodyPr anchorCtr="0" anchor="t" bIns="91425" lIns="91425" spcFirstLastPara="1" rIns="91425" wrap="square" tIns="91425"/>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6"/>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type="title"/>
          </p:nvPr>
        </p:nvSpPr>
        <p:spPr>
          <a:xfrm>
            <a:off x="311700" y="170820"/>
            <a:ext cx="8520600" cy="572700"/>
          </a:xfrm>
          <a:prstGeom prst="rect">
            <a:avLst/>
          </a:prstGeom>
        </p:spPr>
        <p:txBody>
          <a:bodyPr anchorCtr="0" anchor="t" bIns="91425" lIns="91425" spcFirstLastPara="1" rIns="91425" wrap="square" tIns="91425"/>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 name="Google Shape;39;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0" name="Google Shape;40;p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3" name="Google Shape;43;p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7" name="Google Shape;47;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8" name="Google Shape;48;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0"/>
              </a:spcBef>
              <a:spcAft>
                <a:spcPts val="0"/>
              </a:spcAft>
              <a:buSzPts val="18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9" name="Google Shape;49;p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1700" y="3918598"/>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400"/>
              <a:buNone/>
              <a:defRPr/>
            </a:lvl1pPr>
          </a:lstStyle>
          <a:p/>
        </p:txBody>
      </p:sp>
      <p:sp>
        <p:nvSpPr>
          <p:cNvPr id="52" name="Google Shape;52;p1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png"/><Relationship Id="rId2" Type="http://schemas.openxmlformats.org/officeDocument/2006/relationships/hyperlink" Target="https://creativecommons.org/licenses/by/4.0/" TargetMode="External"/><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FFFFF"/>
        </a:solidFill>
      </p:bgPr>
    </p:bg>
    <p:spTree>
      <p:nvGrpSpPr>
        <p:cNvPr id="5" name="Shape 5"/>
        <p:cNvGrpSpPr/>
        <p:nvPr/>
      </p:nvGrpSpPr>
      <p:grpSpPr>
        <a:xfrm>
          <a:off x="0" y="0"/>
          <a:ext cx="0" cy="0"/>
          <a:chOff x="0" y="0"/>
          <a:chExt cx="0" cy="0"/>
        </a:xfrm>
      </p:grpSpPr>
      <p:pic>
        <p:nvPicPr>
          <p:cNvPr descr="footer.png" id="6" name="Google Shape;6;p1"/>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rgbClr val="4CAF50"/>
              </a:buClr>
              <a:buSzPts val="3600"/>
              <a:buFont typeface="Roboto"/>
              <a:buNone/>
              <a:defRPr b="1" sz="3600">
                <a:solidFill>
                  <a:srgbClr val="4CAF50"/>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81000" lvl="0" marL="457200" rtl="0">
              <a:lnSpc>
                <a:spcPct val="150000"/>
              </a:lnSpc>
              <a:spcBef>
                <a:spcPts val="0"/>
              </a:spcBef>
              <a:spcAft>
                <a:spcPts val="0"/>
              </a:spcAft>
              <a:buClr>
                <a:srgbClr val="424242"/>
              </a:buClr>
              <a:buSzPts val="2400"/>
              <a:buFont typeface="Roboto"/>
              <a:buChar char="●"/>
              <a:defRPr sz="2400">
                <a:solidFill>
                  <a:srgbClr val="424242"/>
                </a:solidFill>
                <a:latin typeface="Roboto"/>
                <a:ea typeface="Roboto"/>
                <a:cs typeface="Roboto"/>
                <a:sym typeface="Roboto"/>
              </a:defRPr>
            </a:lvl1pPr>
            <a:lvl2pPr indent="-342900" lvl="1" marL="914400" rtl="0">
              <a:lnSpc>
                <a:spcPct val="150000"/>
              </a:lnSpc>
              <a:spcBef>
                <a:spcPts val="0"/>
              </a:spcBef>
              <a:spcAft>
                <a:spcPts val="0"/>
              </a:spcAft>
              <a:buClr>
                <a:srgbClr val="424242"/>
              </a:buClr>
              <a:buSzPts val="1800"/>
              <a:buFont typeface="Roboto"/>
              <a:buChar char="○"/>
              <a:defRPr sz="1800">
                <a:solidFill>
                  <a:srgbClr val="424242"/>
                </a:solidFill>
                <a:latin typeface="Roboto"/>
                <a:ea typeface="Roboto"/>
                <a:cs typeface="Roboto"/>
                <a:sym typeface="Roboto"/>
              </a:defRPr>
            </a:lvl2pPr>
            <a:lvl3pPr indent="-317500" lvl="2" marL="1371600" rtl="0">
              <a:lnSpc>
                <a:spcPct val="150000"/>
              </a:lnSpc>
              <a:spcBef>
                <a:spcPts val="0"/>
              </a:spcBef>
              <a:spcAft>
                <a:spcPts val="0"/>
              </a:spcAft>
              <a:buClr>
                <a:srgbClr val="424242"/>
              </a:buClr>
              <a:buSzPts val="1400"/>
              <a:buFont typeface="Roboto"/>
              <a:buChar char="■"/>
              <a:defRPr>
                <a:solidFill>
                  <a:srgbClr val="424242"/>
                </a:solidFill>
                <a:latin typeface="Roboto"/>
                <a:ea typeface="Roboto"/>
                <a:cs typeface="Roboto"/>
                <a:sym typeface="Roboto"/>
              </a:defRPr>
            </a:lvl3pPr>
            <a:lvl4pPr indent="-317500" lvl="3" marL="1828800" rtl="0">
              <a:lnSpc>
                <a:spcPct val="115000"/>
              </a:lnSpc>
              <a:spcBef>
                <a:spcPts val="0"/>
              </a:spcBef>
              <a:spcAft>
                <a:spcPts val="0"/>
              </a:spcAft>
              <a:buClr>
                <a:srgbClr val="424242"/>
              </a:buClr>
              <a:buSzPts val="1400"/>
              <a:buFont typeface="Roboto"/>
              <a:buChar char="●"/>
              <a:defRPr>
                <a:solidFill>
                  <a:srgbClr val="424242"/>
                </a:solidFill>
                <a:latin typeface="Roboto"/>
                <a:ea typeface="Roboto"/>
                <a:cs typeface="Roboto"/>
                <a:sym typeface="Roboto"/>
              </a:defRPr>
            </a:lvl4pPr>
            <a:lvl5pPr indent="-317500" lvl="4" marL="22860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5pPr>
            <a:lvl6pPr indent="-317500" lvl="5" marL="27432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6pPr>
            <a:lvl7pPr indent="-317500" lvl="6" marL="32004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7pPr>
            <a:lvl8pPr indent="-317500" lvl="7" marL="36576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8pPr>
            <a:lvl9pPr indent="-317500" lvl="8" marL="4114800" rtl="0">
              <a:lnSpc>
                <a:spcPct val="115000"/>
              </a:lnSpc>
              <a:spcBef>
                <a:spcPts val="1600"/>
              </a:spcBef>
              <a:spcAft>
                <a:spcPts val="1600"/>
              </a:spcAft>
              <a:buClr>
                <a:srgbClr val="424242"/>
              </a:buClr>
              <a:buSzPts val="1400"/>
              <a:buFont typeface="Roboto"/>
              <a:buChar char="■"/>
              <a:defRPr>
                <a:solidFill>
                  <a:srgbClr val="424242"/>
                </a:solidFill>
                <a:latin typeface="Roboto"/>
                <a:ea typeface="Roboto"/>
                <a:cs typeface="Roboto"/>
                <a:sym typeface="Roboto"/>
              </a:defRPr>
            </a:lvl9pPr>
          </a:lstStyle>
          <a:p/>
        </p:txBody>
      </p:sp>
      <p:sp>
        <p:nvSpPr>
          <p:cNvPr id="9" name="Google Shape;9;p1"/>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1"/>
          <p:cNvSpPr txBox="1"/>
          <p:nvPr/>
        </p:nvSpPr>
        <p:spPr>
          <a:xfrm>
            <a:off x="9303675" y="2108450"/>
            <a:ext cx="5446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txBox="1"/>
          <p:nvPr/>
        </p:nvSpPr>
        <p:spPr>
          <a:xfrm>
            <a:off x="4497325" y="4709573"/>
            <a:ext cx="115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Room, LiveData, and ViewModel</a:t>
            </a:r>
            <a:endParaRPr sz="1000">
              <a:solidFill>
                <a:srgbClr val="757575"/>
              </a:solidFill>
              <a:latin typeface="Roboto"/>
              <a:ea typeface="Roboto"/>
              <a:cs typeface="Roboto"/>
              <a:sym typeface="Roboto"/>
            </a:endParaRPr>
          </a:p>
        </p:txBody>
      </p:sp>
      <p:sp>
        <p:nvSpPr>
          <p:cNvPr id="12" name="Google Shape;12;p1"/>
          <p:cNvSpPr txBox="1"/>
          <p:nvPr/>
        </p:nvSpPr>
        <p:spPr>
          <a:xfrm>
            <a:off x="2229275" y="4761375"/>
            <a:ext cx="23142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Developer Fundamentals V2</a:t>
            </a:r>
            <a:endParaRPr sz="1000">
              <a:solidFill>
                <a:srgbClr val="757575"/>
              </a:solidFill>
              <a:latin typeface="Roboto"/>
              <a:ea typeface="Roboto"/>
              <a:cs typeface="Roboto"/>
              <a:sym typeface="Roboto"/>
            </a:endParaRPr>
          </a:p>
        </p:txBody>
      </p:sp>
      <p:sp>
        <p:nvSpPr>
          <p:cNvPr id="13" name="Google Shape;13;p1"/>
          <p:cNvSpPr txBox="1"/>
          <p:nvPr/>
        </p:nvSpPr>
        <p:spPr>
          <a:xfrm>
            <a:off x="5694725" y="4626375"/>
            <a:ext cx="2158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a </a:t>
            </a:r>
            <a:r>
              <a:rPr i="1" lang="en" sz="900" u="sng">
                <a:solidFill>
                  <a:srgbClr val="666666"/>
                </a:solidFill>
                <a:latin typeface="Open Sans"/>
                <a:ea typeface="Open Sans"/>
                <a:cs typeface="Open Sans"/>
                <a:sym typeface="Open Sans"/>
                <a:hlinkClick r:id="rId2"/>
              </a:rPr>
              <a:t>Creative Commons Attribution 4.0 International License</a:t>
            </a:r>
            <a:r>
              <a:rPr i="1" lang="en" sz="900">
                <a:solidFill>
                  <a:srgbClr val="666666"/>
                </a:solidFill>
                <a:latin typeface="Open Sans"/>
                <a:ea typeface="Open Sans"/>
                <a:cs typeface="Open Sans"/>
                <a:sym typeface="Open Sans"/>
              </a:rPr>
              <a:t>.</a:t>
            </a:r>
            <a:endParaRPr i="1" sz="900">
              <a:solidFill>
                <a:srgbClr val="666666"/>
              </a:solidFill>
              <a:latin typeface="Roboto"/>
              <a:ea typeface="Roboto"/>
              <a:cs typeface="Roboto"/>
              <a:sym typeface="Roboto"/>
            </a:endParaRPr>
          </a:p>
        </p:txBody>
      </p:sp>
      <p:pic>
        <p:nvPicPr>
          <p:cNvPr id="14" name="Google Shape;14;p1"/>
          <p:cNvPicPr preferRelativeResize="0"/>
          <p:nvPr/>
        </p:nvPicPr>
        <p:blipFill>
          <a:blip r:embed="rId3">
            <a:alphaModFix/>
          </a:blip>
          <a:stretch>
            <a:fillRect/>
          </a:stretch>
        </p:blipFill>
        <p:spPr>
          <a:xfrm>
            <a:off x="7929425" y="4788588"/>
            <a:ext cx="838200" cy="2952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developer.android.com/reference/android/arch/persistence/room/PrimaryKey.html" TargetMode="External"/><Relationship Id="rId4" Type="http://schemas.openxmlformats.org/officeDocument/2006/relationships/hyperlink" Target="https://developer.android.com/training/data-storage/room/defining-data.html" TargetMode="External"/><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developer.android.com/reference/android/arch/persistence/room/package-summary.html" TargetMode="Externa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developer.android.com/training/data-storage/room/index.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developer.android.com/" TargetMode="External"/><Relationship Id="rId4" Type="http://schemas.openxmlformats.org/officeDocument/2006/relationships/hyperlink" Target="https://en.wikipedia.org/wiki/Singleton_patter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s://developer.android.com/topic/libraries/architecture/viewmodel.html" TargetMode="External"/><Relationship Id="rId4" Type="http://schemas.openxmlformats.org/officeDocument/2006/relationships/hyperlink" Target="https://developer.android.com/topic/libraries/architecture/lifecycle.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hyperlink" Target="https://developer.android.com/reference/android/arch/lifecycle/AndroidViewModel.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hyperlink" Target="https://developer.android.com/topic/libraries/architecture/saving-states.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eveloper.android.com/topic/libraries/architecture/index.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28.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hyperlink" Target="https://developer.android.com/reference/android/arch/lifecycle/Observer.html" TargetMode="Externa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hyperlink" Target="https://developer.android.com/reference/android/arch/lifecycle/Lifecycle.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developer.android.com/arch" TargetMode="Externa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27.png"/><Relationship Id="rId4"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19.png"/><Relationship Id="rId4" Type="http://schemas.openxmlformats.org/officeDocument/2006/relationships/image" Target="../media/image1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hyperlink" Target="https://en.wikipedia.org/wiki/Singleton_pattern" TargetMode="External"/><Relationship Id="rId4" Type="http://schemas.openxmlformats.org/officeDocument/2006/relationships/hyperlink" Target="https://developer.android.com/topic/libraries/architecture/livedata.html#extend_livedata" TargetMode="External"/><Relationship Id="rId5" Type="http://schemas.openxmlformats.org/officeDocument/2006/relationships/hyperlink" Target="https://developer.android.com/topic/libraries/architecture/livedata.html#extend_livedata"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hyperlink" Target="https://developer.android.com/reference/android/arch/lifecycle/package-summary.html" TargetMode="External"/><Relationship Id="rId4" Type="http://schemas.openxmlformats.org/officeDocument/2006/relationships/hyperlink" Target="https://developer.android.com/topic/libraries/architecture/lifecycle.htm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hyperlink" Target="https://developer.android.com/reference/android/arch/lifecycle/LifecycleOwner.html" TargetMode="External"/><Relationship Id="rId4" Type="http://schemas.openxmlformats.org/officeDocument/2006/relationships/hyperlink" Target="https://developer.android.com/reference/android/arch/lifecycle/OnLifecycleEvent.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hyperlink" Target="https://developer.android.com/reference/android/arch/lifecycle/Lifecycle.Event.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25.png"/><Relationship Id="rId4"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google-developer-training.github.io/android-developer-fundamentals-course-concepts-v2/unit-4-saving-user-data/lesson-10-storing-data-with-room/10-1-c-room-livedata-viewmodel/10-1-c-room-livedata-viewmodel.html" TargetMode="External"/><Relationship Id="rId4" Type="http://schemas.openxmlformats.org/officeDocument/2006/relationships/hyperlink" Target="https://codelabs.developers.google.com/codelabs/android-training-livedata-viewmodel" TargetMode="External"/><Relationship Id="rId5" Type="http://schemas.openxmlformats.org/officeDocument/2006/relationships/hyperlink" Target="https://codelabs.developers.google.com/codelabs/android-training-room-delete-data"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 name="Google Shape;77;p14"/>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 name="Google Shape;78;p14"/>
          <p:cNvSpPr txBox="1"/>
          <p:nvPr>
            <p:ph type="title"/>
          </p:nvPr>
        </p:nvSpPr>
        <p:spPr>
          <a:xfrm>
            <a:off x="265500" y="1547011"/>
            <a:ext cx="4045200" cy="148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Storing data with Room</a:t>
            </a:r>
            <a:endParaRPr/>
          </a:p>
        </p:txBody>
      </p:sp>
      <p:sp>
        <p:nvSpPr>
          <p:cNvPr id="79" name="Google Shape;79;p14"/>
          <p:cNvSpPr txBox="1"/>
          <p:nvPr>
            <p:ph idx="1" type="subTitle"/>
          </p:nvPr>
        </p:nvSpPr>
        <p:spPr>
          <a:xfrm>
            <a:off x="265500" y="3497911"/>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10</a:t>
            </a:r>
            <a:endParaRPr/>
          </a:p>
        </p:txBody>
      </p:sp>
      <p:sp>
        <p:nvSpPr>
          <p:cNvPr id="80" name="Google Shape;80;p14"/>
          <p:cNvSpPr txBox="1"/>
          <p:nvPr>
            <p:ph idx="3" type="subTitle"/>
          </p:nvPr>
        </p:nvSpPr>
        <p:spPr>
          <a:xfrm>
            <a:off x="265500" y="564125"/>
            <a:ext cx="4045200" cy="5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Advanced Android Development V2</a:t>
            </a:r>
            <a:endParaRPr/>
          </a:p>
        </p:txBody>
      </p:sp>
      <p:sp>
        <p:nvSpPr>
          <p:cNvPr id="81" name="Google Shape;81;p14"/>
          <p:cNvSpPr txBox="1"/>
          <p:nvPr>
            <p:ph idx="4"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Room overview</a:t>
            </a:r>
            <a:endParaRPr/>
          </a:p>
        </p:txBody>
      </p:sp>
      <p:sp>
        <p:nvSpPr>
          <p:cNvPr id="199" name="Google Shape;199;p2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200" name="Google Shape;200;p2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2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 overview</a:t>
            </a:r>
            <a:endParaRPr/>
          </a:p>
        </p:txBody>
      </p:sp>
      <p:sp>
        <p:nvSpPr>
          <p:cNvPr id="207" name="Google Shape;207;p2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24"/>
          <p:cNvPicPr preferRelativeResize="0"/>
          <p:nvPr/>
        </p:nvPicPr>
        <p:blipFill>
          <a:blip r:embed="rId3">
            <a:alphaModFix/>
          </a:blip>
          <a:stretch>
            <a:fillRect/>
          </a:stretch>
        </p:blipFill>
        <p:spPr>
          <a:xfrm>
            <a:off x="4811350" y="998478"/>
            <a:ext cx="4283100" cy="3740947"/>
          </a:xfrm>
          <a:prstGeom prst="rect">
            <a:avLst/>
          </a:prstGeom>
          <a:noFill/>
          <a:ln>
            <a:noFill/>
          </a:ln>
        </p:spPr>
      </p:pic>
      <p:sp>
        <p:nvSpPr>
          <p:cNvPr id="209" name="Google Shape;209;p24"/>
          <p:cNvSpPr txBox="1"/>
          <p:nvPr>
            <p:ph idx="1" type="body"/>
          </p:nvPr>
        </p:nvSpPr>
        <p:spPr>
          <a:xfrm>
            <a:off x="311700" y="1600200"/>
            <a:ext cx="5117700" cy="2892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Room is a robust SQL object mapping library</a:t>
            </a:r>
            <a:endParaRPr/>
          </a:p>
          <a:p>
            <a:pPr indent="-381000" lvl="0" marL="457200" rtl="0" algn="l">
              <a:lnSpc>
                <a:spcPct val="112000"/>
              </a:lnSpc>
              <a:spcBef>
                <a:spcPts val="4000"/>
              </a:spcBef>
              <a:spcAft>
                <a:spcPts val="0"/>
              </a:spcAft>
              <a:buSzPts val="2400"/>
              <a:buChar char="●"/>
            </a:pPr>
            <a:r>
              <a:rPr lang="en"/>
              <a:t>Generates SQLite Android code</a:t>
            </a:r>
            <a:endParaRPr/>
          </a:p>
          <a:p>
            <a:pPr indent="-381000" lvl="0" marL="457200" rtl="0" algn="l">
              <a:spcBef>
                <a:spcPts val="0"/>
              </a:spcBef>
              <a:spcAft>
                <a:spcPts val="0"/>
              </a:spcAft>
              <a:buSzPts val="2400"/>
              <a:buChar char="●"/>
            </a:pPr>
            <a:r>
              <a:rPr lang="en"/>
              <a:t>Provides a simple API for your database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of Room</a:t>
            </a:r>
            <a:endParaRPr/>
          </a:p>
        </p:txBody>
      </p:sp>
      <p:sp>
        <p:nvSpPr>
          <p:cNvPr id="215" name="Google Shape;215;p25"/>
          <p:cNvSpPr txBox="1"/>
          <p:nvPr>
            <p:ph idx="1" type="body"/>
          </p:nvPr>
        </p:nvSpPr>
        <p:spPr>
          <a:xfrm>
            <a:off x="311700" y="1076275"/>
            <a:ext cx="8089500" cy="1755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3000"/>
              <a:t>Entity</a:t>
            </a:r>
            <a:r>
              <a:rPr lang="en"/>
              <a:t>: </a:t>
            </a:r>
            <a:r>
              <a:rPr lang="en"/>
              <a:t>Defines schema of database table.</a:t>
            </a:r>
            <a:endParaRPr/>
          </a:p>
          <a:p>
            <a:pPr indent="-381000" lvl="0" marL="457200" rtl="0" algn="l">
              <a:spcBef>
                <a:spcPts val="1000"/>
              </a:spcBef>
              <a:spcAft>
                <a:spcPts val="0"/>
              </a:spcAft>
              <a:buSzPts val="2400"/>
              <a:buChar char="●"/>
            </a:pPr>
            <a:r>
              <a:rPr b="1" lang="en" sz="3000"/>
              <a:t>DAO</a:t>
            </a:r>
            <a:r>
              <a:rPr lang="en"/>
              <a:t>: Database Access Object </a:t>
            </a:r>
            <a:br>
              <a:rPr lang="en"/>
            </a:br>
            <a:r>
              <a:rPr lang="en"/>
              <a:t>Defines read/write operations for database.</a:t>
            </a:r>
            <a:endParaRPr/>
          </a:p>
        </p:txBody>
      </p:sp>
      <p:sp>
        <p:nvSpPr>
          <p:cNvPr id="216" name="Google Shape;216;p2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17" name="Google Shape;217;p25"/>
          <p:cNvGrpSpPr/>
          <p:nvPr/>
        </p:nvGrpSpPr>
        <p:grpSpPr>
          <a:xfrm>
            <a:off x="4971978" y="2974220"/>
            <a:ext cx="3860018" cy="1414726"/>
            <a:chOff x="1553500" y="2657451"/>
            <a:chExt cx="4932300" cy="1869600"/>
          </a:xfrm>
        </p:grpSpPr>
        <p:sp>
          <p:nvSpPr>
            <p:cNvPr id="218" name="Google Shape;218;p25"/>
            <p:cNvSpPr/>
            <p:nvPr/>
          </p:nvSpPr>
          <p:spPr>
            <a:xfrm>
              <a:off x="1553500" y="2657451"/>
              <a:ext cx="4932300" cy="18696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371600" rtl="0" algn="l">
                <a:spcBef>
                  <a:spcPts val="0"/>
                </a:spcBef>
                <a:spcAft>
                  <a:spcPts val="0"/>
                </a:spcAft>
                <a:buNone/>
              </a:pPr>
              <a:r>
                <a:rPr lang="en" sz="1800">
                  <a:solidFill>
                    <a:srgbClr val="404040"/>
                  </a:solidFill>
                </a:rPr>
                <a:t>    RoomDatabase</a:t>
              </a:r>
              <a:endParaRPr sz="1800">
                <a:solidFill>
                  <a:srgbClr val="404040"/>
                </a:solidFill>
              </a:endParaRPr>
            </a:p>
          </p:txBody>
        </p:sp>
        <p:sp>
          <p:nvSpPr>
            <p:cNvPr id="219" name="Google Shape;219;p25"/>
            <p:cNvSpPr/>
            <p:nvPr/>
          </p:nvSpPr>
          <p:spPr>
            <a:xfrm>
              <a:off x="1899814" y="3638474"/>
              <a:ext cx="1168687" cy="779123"/>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04040"/>
                  </a:solidFill>
                </a:rPr>
                <a:t>SQLite</a:t>
              </a:r>
              <a:endParaRPr sz="1800">
                <a:solidFill>
                  <a:srgbClr val="404040"/>
                </a:solidFill>
              </a:endParaRPr>
            </a:p>
          </p:txBody>
        </p:sp>
        <p:sp>
          <p:nvSpPr>
            <p:cNvPr id="220" name="Google Shape;220;p25"/>
            <p:cNvSpPr/>
            <p:nvPr/>
          </p:nvSpPr>
          <p:spPr>
            <a:xfrm>
              <a:off x="3462413" y="3639337"/>
              <a:ext cx="2555100" cy="777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6F6F6"/>
                  </a:solidFill>
                </a:rPr>
                <a:t>DAO</a:t>
              </a:r>
              <a:endParaRPr sz="1800">
                <a:solidFill>
                  <a:srgbClr val="F6F6F6"/>
                </a:solidFill>
              </a:endParaRPr>
            </a:p>
          </p:txBody>
        </p:sp>
        <p:grpSp>
          <p:nvGrpSpPr>
            <p:cNvPr id="221" name="Google Shape;221;p25"/>
            <p:cNvGrpSpPr/>
            <p:nvPr/>
          </p:nvGrpSpPr>
          <p:grpSpPr>
            <a:xfrm>
              <a:off x="1736923" y="2927936"/>
              <a:ext cx="1494118" cy="524690"/>
              <a:chOff x="5273675" y="941275"/>
              <a:chExt cx="1039025" cy="364875"/>
            </a:xfrm>
          </p:grpSpPr>
          <p:sp>
            <p:nvSpPr>
              <p:cNvPr id="222" name="Google Shape;222;p25"/>
              <p:cNvSpPr/>
              <p:nvPr/>
            </p:nvSpPr>
            <p:spPr>
              <a:xfrm>
                <a:off x="5273675" y="941275"/>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23" name="Google Shape;223;p25"/>
              <p:cNvSpPr/>
              <p:nvPr/>
            </p:nvSpPr>
            <p:spPr>
              <a:xfrm>
                <a:off x="5359325" y="100020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24" name="Google Shape;224;p25"/>
              <p:cNvSpPr/>
              <p:nvPr/>
            </p:nvSpPr>
            <p:spPr>
              <a:xfrm>
                <a:off x="5458300" y="106585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600">
                    <a:solidFill>
                      <a:srgbClr val="F6F6F6"/>
                    </a:solidFill>
                  </a:rPr>
                  <a:t>Entity</a:t>
                </a:r>
                <a:endParaRPr sz="1600">
                  <a:solidFill>
                    <a:srgbClr val="404040"/>
                  </a:solidFill>
                </a:endParaRPr>
              </a:p>
            </p:txBody>
          </p:sp>
        </p:grpSp>
        <p:cxnSp>
          <p:nvCxnSpPr>
            <p:cNvPr id="225" name="Google Shape;225;p25"/>
            <p:cNvCxnSpPr/>
            <p:nvPr/>
          </p:nvCxnSpPr>
          <p:spPr>
            <a:xfrm rot="10800000">
              <a:off x="3083001" y="3918494"/>
              <a:ext cx="393900" cy="0"/>
            </a:xfrm>
            <a:prstGeom prst="straightConnector1">
              <a:avLst/>
            </a:prstGeom>
            <a:noFill/>
            <a:ln cap="flat" cmpd="sng" w="19050">
              <a:solidFill>
                <a:srgbClr val="515151"/>
              </a:solidFill>
              <a:prstDash val="solid"/>
              <a:round/>
              <a:headEnd len="med" w="med" type="none"/>
              <a:tailEnd len="med" w="med" type="triangle"/>
            </a:ln>
          </p:spPr>
        </p:cxnSp>
        <p:cxnSp>
          <p:nvCxnSpPr>
            <p:cNvPr id="226" name="Google Shape;226;p25"/>
            <p:cNvCxnSpPr/>
            <p:nvPr/>
          </p:nvCxnSpPr>
          <p:spPr>
            <a:xfrm rot="10800000">
              <a:off x="3083001" y="4137649"/>
              <a:ext cx="393900" cy="0"/>
            </a:xfrm>
            <a:prstGeom prst="straightConnector1">
              <a:avLst/>
            </a:prstGeom>
            <a:noFill/>
            <a:ln cap="flat" cmpd="sng" w="19050">
              <a:solidFill>
                <a:srgbClr val="515151"/>
              </a:solidFill>
              <a:prstDash val="solid"/>
              <a:round/>
              <a:headEnd len="med" w="med" type="triangle"/>
              <a:tailEnd len="med" w="med" type="none"/>
            </a:ln>
          </p:spPr>
        </p:cxnSp>
      </p:grpSp>
      <p:sp>
        <p:nvSpPr>
          <p:cNvPr id="227" name="Google Shape;227;p25"/>
          <p:cNvSpPr txBox="1"/>
          <p:nvPr>
            <p:ph idx="1" type="body"/>
          </p:nvPr>
        </p:nvSpPr>
        <p:spPr>
          <a:xfrm>
            <a:off x="311700" y="2772025"/>
            <a:ext cx="4044600" cy="1560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3000"/>
              <a:t>Database</a:t>
            </a:r>
            <a:r>
              <a:rPr lang="en"/>
              <a:t>:  </a:t>
            </a:r>
            <a:br>
              <a:rPr lang="en"/>
            </a:br>
            <a:r>
              <a:rPr lang="en"/>
              <a:t>A database holder. </a:t>
            </a:r>
            <a:br>
              <a:rPr lang="en"/>
            </a:br>
            <a:r>
              <a:rPr lang="en"/>
              <a:t>Used to create or connect to database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Entity</a:t>
            </a:r>
            <a:endParaRPr/>
          </a:p>
        </p:txBody>
      </p:sp>
      <p:sp>
        <p:nvSpPr>
          <p:cNvPr id="233" name="Google Shape;233;p2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234" name="Google Shape;234;p2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2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1" name="Google Shape;241;p2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27"/>
          <p:cNvSpPr/>
          <p:nvPr/>
        </p:nvSpPr>
        <p:spPr>
          <a:xfrm>
            <a:off x="5591250" y="317842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243" name="Google Shape;243;p27"/>
          <p:cNvSpPr/>
          <p:nvPr/>
        </p:nvSpPr>
        <p:spPr>
          <a:xfrm>
            <a:off x="5832075" y="386062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244" name="Google Shape;244;p27"/>
          <p:cNvSpPr/>
          <p:nvPr/>
        </p:nvSpPr>
        <p:spPr>
          <a:xfrm>
            <a:off x="6918700" y="386122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sp>
        <p:nvSpPr>
          <p:cNvPr id="245" name="Google Shape;245;p27"/>
          <p:cNvSpPr/>
          <p:nvPr/>
        </p:nvSpPr>
        <p:spPr>
          <a:xfrm>
            <a:off x="5676050" y="3285200"/>
            <a:ext cx="1181100" cy="541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27"/>
          <p:cNvGrpSpPr/>
          <p:nvPr/>
        </p:nvGrpSpPr>
        <p:grpSpPr>
          <a:xfrm>
            <a:off x="5718913" y="3366538"/>
            <a:ext cx="1039025" cy="364875"/>
            <a:chOff x="5273675" y="941275"/>
            <a:chExt cx="1039025" cy="364875"/>
          </a:xfrm>
        </p:grpSpPr>
        <p:sp>
          <p:nvSpPr>
            <p:cNvPr id="247" name="Google Shape;247;p27"/>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48" name="Google Shape;248;p27"/>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49" name="Google Shape;249;p27"/>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250" name="Google Shape;250;p27"/>
          <p:cNvCxnSpPr>
            <a:endCxn id="248" idx="0"/>
          </p:cNvCxnSpPr>
          <p:nvPr/>
        </p:nvCxnSpPr>
        <p:spPr>
          <a:xfrm>
            <a:off x="6195763" y="2837763"/>
            <a:ext cx="36000" cy="587700"/>
          </a:xfrm>
          <a:prstGeom prst="straightConnector1">
            <a:avLst/>
          </a:prstGeom>
          <a:noFill/>
          <a:ln cap="flat" cmpd="sng" w="19050">
            <a:solidFill>
              <a:srgbClr val="515151"/>
            </a:solidFill>
            <a:prstDash val="solid"/>
            <a:round/>
            <a:headEnd len="med" w="med" type="none"/>
            <a:tailEnd len="med" w="med" type="triangle"/>
          </a:ln>
        </p:spPr>
      </p:cxnSp>
      <p:cxnSp>
        <p:nvCxnSpPr>
          <p:cNvPr id="251" name="Google Shape;251;p27"/>
          <p:cNvCxnSpPr/>
          <p:nvPr/>
        </p:nvCxnSpPr>
        <p:spPr>
          <a:xfrm rot="10800000">
            <a:off x="6654875" y="405535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252" name="Google Shape;252;p27"/>
          <p:cNvCxnSpPr/>
          <p:nvPr/>
        </p:nvCxnSpPr>
        <p:spPr>
          <a:xfrm rot="10800000">
            <a:off x="6654875" y="420775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253" name="Google Shape;253;p27"/>
          <p:cNvSpPr/>
          <p:nvPr/>
        </p:nvSpPr>
        <p:spPr>
          <a:xfrm>
            <a:off x="4796000" y="34427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txBox="1"/>
          <p:nvPr/>
        </p:nvSpPr>
        <p:spPr>
          <a:xfrm>
            <a:off x="5137350" y="1049725"/>
            <a:ext cx="3883800" cy="1822500"/>
          </a:xfrm>
          <a:prstGeom prst="rect">
            <a:avLst/>
          </a:prstGeom>
          <a:solidFill>
            <a:srgbClr val="FFFFFF"/>
          </a:solidFill>
          <a:ln cap="flat" cmpd="sng" w="9525">
            <a:solidFill>
              <a:srgbClr val="21AA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Consolas"/>
                <a:ea typeface="Consolas"/>
                <a:cs typeface="Consolas"/>
                <a:sym typeface="Consolas"/>
              </a:rPr>
              <a:t>public class Person {</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int </a:t>
            </a:r>
            <a:r>
              <a:rPr lang="en" sz="1800">
                <a:solidFill>
                  <a:srgbClr val="000000"/>
                </a:solidFill>
                <a:latin typeface="Consolas"/>
                <a:ea typeface="Consolas"/>
                <a:cs typeface="Consolas"/>
                <a:sym typeface="Consolas"/>
              </a:rPr>
              <a:t>uid</a:t>
            </a:r>
            <a:r>
              <a:rPr lang="en" sz="1800">
                <a:solidFill>
                  <a:srgbClr val="00000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String firstName;</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String lastName;</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a:t>
            </a:r>
            <a:endParaRPr sz="1800">
              <a:latin typeface="Consolas"/>
              <a:ea typeface="Consolas"/>
              <a:cs typeface="Consolas"/>
              <a:sym typeface="Consolas"/>
            </a:endParaRPr>
          </a:p>
        </p:txBody>
      </p:sp>
      <p:sp>
        <p:nvSpPr>
          <p:cNvPr id="255" name="Google Shape;255;p27"/>
          <p:cNvSpPr txBox="1"/>
          <p:nvPr/>
        </p:nvSpPr>
        <p:spPr>
          <a:xfrm>
            <a:off x="6900" y="1182525"/>
            <a:ext cx="5047500" cy="34485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Font typeface="Roboto"/>
              <a:buChar char="●"/>
            </a:pPr>
            <a:r>
              <a:rPr lang="en" sz="2400">
                <a:latin typeface="Roboto"/>
                <a:ea typeface="Roboto"/>
                <a:cs typeface="Roboto"/>
                <a:sym typeface="Roboto"/>
              </a:rPr>
              <a:t>Entity</a:t>
            </a:r>
            <a:r>
              <a:rPr lang="en" sz="2400">
                <a:latin typeface="Roboto"/>
                <a:ea typeface="Roboto"/>
                <a:cs typeface="Roboto"/>
                <a:sym typeface="Roboto"/>
              </a:rPr>
              <a:t> instance = </a:t>
            </a:r>
            <a:br>
              <a:rPr lang="en" sz="2400">
                <a:latin typeface="Roboto"/>
                <a:ea typeface="Roboto"/>
                <a:cs typeface="Roboto"/>
                <a:sym typeface="Roboto"/>
              </a:rPr>
            </a:br>
            <a:r>
              <a:rPr lang="en" sz="2400">
                <a:latin typeface="Roboto"/>
                <a:ea typeface="Roboto"/>
                <a:cs typeface="Roboto"/>
                <a:sym typeface="Roboto"/>
              </a:rPr>
              <a:t>row in a database table</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Define entities as POJO classes</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1 instance = 1 row</a:t>
            </a:r>
            <a:endParaRPr sz="2400">
              <a:latin typeface="Roboto"/>
              <a:ea typeface="Roboto"/>
              <a:cs typeface="Roboto"/>
              <a:sym typeface="Roboto"/>
            </a:endParaRPr>
          </a:p>
          <a:p>
            <a:pPr indent="-381000" lvl="0" marL="457200" rtl="0" algn="l">
              <a:lnSpc>
                <a:spcPct val="115000"/>
              </a:lnSpc>
              <a:spcBef>
                <a:spcPts val="1000"/>
              </a:spcBef>
              <a:spcAft>
                <a:spcPts val="1000"/>
              </a:spcAft>
              <a:buClr>
                <a:srgbClr val="000000"/>
              </a:buClr>
              <a:buSzPts val="2400"/>
              <a:buFont typeface="Roboto"/>
              <a:buChar char="●"/>
            </a:pPr>
            <a:r>
              <a:rPr lang="en" sz="2400">
                <a:latin typeface="Roboto"/>
                <a:ea typeface="Roboto"/>
                <a:cs typeface="Roboto"/>
                <a:sym typeface="Roboto"/>
              </a:rPr>
              <a:t>Member variable = column name</a:t>
            </a:r>
            <a:endParaRPr sz="24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8"/>
          <p:cNvSpPr txBox="1"/>
          <p:nvPr>
            <p:ph idx="1" type="body"/>
          </p:nvPr>
        </p:nvSpPr>
        <p:spPr>
          <a:xfrm>
            <a:off x="865775" y="1047375"/>
            <a:ext cx="6283800" cy="20334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public class Person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int uid;</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String firstName;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String lastName;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a:t>
            </a:r>
            <a:endParaRPr/>
          </a:p>
        </p:txBody>
      </p:sp>
      <p:sp>
        <p:nvSpPr>
          <p:cNvPr id="261" name="Google Shape;261;p2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2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Entity instance = row </a:t>
            </a:r>
            <a:r>
              <a:rPr lang="en"/>
              <a:t>in</a:t>
            </a:r>
            <a:r>
              <a:rPr lang="en"/>
              <a:t> a database table</a:t>
            </a:r>
            <a:endParaRPr/>
          </a:p>
        </p:txBody>
      </p:sp>
      <p:sp>
        <p:nvSpPr>
          <p:cNvPr id="263" name="Google Shape;263;p28"/>
          <p:cNvSpPr/>
          <p:nvPr/>
        </p:nvSpPr>
        <p:spPr>
          <a:xfrm>
            <a:off x="902700" y="3152619"/>
            <a:ext cx="6379200" cy="1453200"/>
          </a:xfrm>
          <a:prstGeom prst="rect">
            <a:avLst/>
          </a:prstGeom>
          <a:solidFill>
            <a:srgbClr val="77BD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64" name="Google Shape;264;p28"/>
          <p:cNvGraphicFramePr/>
          <p:nvPr/>
        </p:nvGraphicFramePr>
        <p:xfrm>
          <a:off x="950400" y="3188456"/>
          <a:ext cx="3000000" cy="3000000"/>
        </p:xfrm>
        <a:graphic>
          <a:graphicData uri="http://schemas.openxmlformats.org/drawingml/2006/table">
            <a:tbl>
              <a:tblPr>
                <a:noFill/>
                <a:tableStyleId>{81E7E22E-B75A-4F76-98AC-6DE705EC247F}</a:tableStyleId>
              </a:tblPr>
              <a:tblGrid>
                <a:gridCol w="1232425"/>
                <a:gridCol w="2247400"/>
                <a:gridCol w="2803975"/>
              </a:tblGrid>
              <a:tr h="381000">
                <a:tc>
                  <a:txBody>
                    <a:bodyPr>
                      <a:noAutofit/>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uid</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noAutofit/>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firstName</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noAutofit/>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lastName</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r h="463375">
                <a:tc>
                  <a:txBody>
                    <a:bodyPr>
                      <a:noAutofit/>
                    </a:bodyPr>
                    <a:lstStyle/>
                    <a:p>
                      <a:pPr indent="0" lvl="0" marL="0" rtl="0" algn="l">
                        <a:spcBef>
                          <a:spcPts val="0"/>
                        </a:spcBef>
                        <a:spcAft>
                          <a:spcPts val="0"/>
                        </a:spcAft>
                        <a:buClr>
                          <a:schemeClr val="dk1"/>
                        </a:buClr>
                        <a:buSzPts val="1100"/>
                        <a:buFont typeface="Arial"/>
                        <a:buNone/>
                      </a:pPr>
                      <a:r>
                        <a:rPr lang="en" sz="1800"/>
                        <a:t>12345</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noAutofit/>
                    </a:bodyPr>
                    <a:lstStyle/>
                    <a:p>
                      <a:pPr indent="0" lvl="0" marL="0" rtl="0" algn="l">
                        <a:spcBef>
                          <a:spcPts val="0"/>
                        </a:spcBef>
                        <a:spcAft>
                          <a:spcPts val="0"/>
                        </a:spcAft>
                        <a:buClr>
                          <a:schemeClr val="dk1"/>
                        </a:buClr>
                        <a:buSzPts val="1100"/>
                        <a:buFont typeface="Arial"/>
                        <a:buNone/>
                      </a:pPr>
                      <a:r>
                        <a:rPr lang="en" sz="1800"/>
                        <a:t>Aleks</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noAutofit/>
                    </a:bodyPr>
                    <a:lstStyle/>
                    <a:p>
                      <a:pPr indent="0" lvl="0" marL="0" rtl="0" algn="l">
                        <a:spcBef>
                          <a:spcPts val="0"/>
                        </a:spcBef>
                        <a:spcAft>
                          <a:spcPts val="0"/>
                        </a:spcAft>
                        <a:buNone/>
                      </a:pPr>
                      <a:r>
                        <a:rPr lang="en" sz="1800"/>
                        <a:t>Becker</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r h="381000">
                <a:tc>
                  <a:txBody>
                    <a:bodyPr>
                      <a:noAutofit/>
                    </a:bodyPr>
                    <a:lstStyle/>
                    <a:p>
                      <a:pPr indent="0" lvl="0" marL="0" rtl="0" algn="l">
                        <a:spcBef>
                          <a:spcPts val="0"/>
                        </a:spcBef>
                        <a:spcAft>
                          <a:spcPts val="0"/>
                        </a:spcAft>
                        <a:buNone/>
                      </a:pPr>
                      <a:r>
                        <a:rPr lang="en" sz="1800"/>
                        <a:t>12346</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noAutofit/>
                    </a:bodyPr>
                    <a:lstStyle/>
                    <a:p>
                      <a:pPr indent="0" lvl="0" marL="0" rtl="0" algn="l">
                        <a:spcBef>
                          <a:spcPts val="0"/>
                        </a:spcBef>
                        <a:spcAft>
                          <a:spcPts val="0"/>
                        </a:spcAft>
                        <a:buNone/>
                      </a:pPr>
                      <a:r>
                        <a:rPr lang="en" sz="1800"/>
                        <a:t>Jhansi</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noAutofit/>
                    </a:bodyPr>
                    <a:lstStyle/>
                    <a:p>
                      <a:pPr indent="0" lvl="0" marL="0" rtl="0" algn="l">
                        <a:spcBef>
                          <a:spcPts val="0"/>
                        </a:spcBef>
                        <a:spcAft>
                          <a:spcPts val="0"/>
                        </a:spcAft>
                        <a:buNone/>
                      </a:pPr>
                      <a:r>
                        <a:rPr lang="en" sz="1800"/>
                        <a:t>Kumar</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Annotate entities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70" name="Google Shape;270;p29"/>
          <p:cNvSpPr txBox="1"/>
          <p:nvPr>
            <p:ph idx="1" type="body"/>
          </p:nvPr>
        </p:nvSpPr>
        <p:spPr>
          <a:xfrm>
            <a:off x="311700" y="922275"/>
            <a:ext cx="8520600" cy="3556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Consolas"/>
                <a:ea typeface="Consolas"/>
                <a:cs typeface="Consolas"/>
                <a:sym typeface="Consolas"/>
              </a:rPr>
              <a:t>@Entity</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public class Person {</a:t>
            </a:r>
            <a:endParaRPr sz="1800">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@PrimaryKey (autoGenerate=true)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int uid;</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@ColumnInfo(name = "first_name")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String firstName;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@ColumnInfo(name = "last_name")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String lastName;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 + getters and setters if variables are private.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a:t>
            </a:r>
            <a:endParaRPr sz="1800">
              <a:latin typeface="Consolas"/>
              <a:ea typeface="Consolas"/>
              <a:cs typeface="Consolas"/>
              <a:sym typeface="Consolas"/>
            </a:endParaRPr>
          </a:p>
        </p:txBody>
      </p:sp>
      <p:sp>
        <p:nvSpPr>
          <p:cNvPr id="271" name="Google Shape;271;p2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 annotation</a:t>
            </a:r>
            <a:endParaRPr/>
          </a:p>
          <a:p>
            <a:pPr indent="0" lvl="0" marL="0" rtl="0" algn="l">
              <a:spcBef>
                <a:spcPts val="0"/>
              </a:spcBef>
              <a:spcAft>
                <a:spcPts val="0"/>
              </a:spcAft>
              <a:buNone/>
            </a:pPr>
            <a:r>
              <a:t/>
            </a:r>
            <a:endParaRPr/>
          </a:p>
        </p:txBody>
      </p:sp>
      <p:sp>
        <p:nvSpPr>
          <p:cNvPr id="277" name="Google Shape;277;p30"/>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808000"/>
              </a:solidFill>
              <a:highlight>
                <a:srgbClr val="FFFFFF"/>
              </a:highlight>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@Entity(tableName = </a:t>
            </a:r>
            <a:r>
              <a:rPr b="1" lang="en">
                <a:solidFill>
                  <a:srgbClr val="000000"/>
                </a:solidFill>
                <a:highlight>
                  <a:srgbClr val="FFFFFF"/>
                </a:highlight>
                <a:latin typeface="Consolas"/>
                <a:ea typeface="Consolas"/>
                <a:cs typeface="Consolas"/>
                <a:sym typeface="Consolas"/>
              </a:rPr>
              <a:t>"word_table"</a:t>
            </a:r>
            <a:r>
              <a:rPr lang="en">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Each </a:t>
            </a:r>
            <a:r>
              <a:rPr lang="en">
                <a:solidFill>
                  <a:srgbClr val="000000"/>
                </a:solidFill>
                <a:latin typeface="Consolas"/>
                <a:ea typeface="Consolas"/>
                <a:cs typeface="Consolas"/>
                <a:sym typeface="Consolas"/>
              </a:rPr>
              <a:t>@Entity</a:t>
            </a:r>
            <a:r>
              <a:rPr lang="en">
                <a:solidFill>
                  <a:srgbClr val="000000"/>
                </a:solidFill>
              </a:rPr>
              <a:t> instance represents an entity/row in a table </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Specify the name of the table if different from class name</a:t>
            </a:r>
            <a:endParaRPr>
              <a:solidFill>
                <a:srgbClr val="000000"/>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a:p>
        </p:txBody>
      </p:sp>
      <p:sp>
        <p:nvSpPr>
          <p:cNvPr id="278" name="Google Shape;278;p3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@PrimaryKey an</a:t>
            </a:r>
            <a:r>
              <a:rPr lang="en"/>
              <a:t>notation</a:t>
            </a:r>
            <a:endParaRPr/>
          </a:p>
          <a:p>
            <a:pPr indent="0" lvl="0" marL="0" rtl="0" algn="l">
              <a:spcBef>
                <a:spcPts val="0"/>
              </a:spcBef>
              <a:spcAft>
                <a:spcPts val="0"/>
              </a:spcAft>
              <a:buNone/>
            </a:pPr>
            <a:r>
              <a:t/>
            </a:r>
            <a:endParaRPr/>
          </a:p>
        </p:txBody>
      </p:sp>
      <p:sp>
        <p:nvSpPr>
          <p:cNvPr id="284" name="Google Shape;284;p31"/>
          <p:cNvSpPr txBox="1"/>
          <p:nvPr>
            <p:ph idx="1" type="body"/>
          </p:nvPr>
        </p:nvSpPr>
        <p:spPr>
          <a:xfrm>
            <a:off x="311700" y="1030125"/>
            <a:ext cx="7277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@PrimaryKey</a:t>
            </a:r>
            <a:r>
              <a:rPr lang="en">
                <a:solidFill>
                  <a:srgbClr val="000000"/>
                </a:solidFill>
                <a:latin typeface="Consolas"/>
                <a:ea typeface="Consolas"/>
                <a:cs typeface="Consolas"/>
                <a:sym typeface="Consolas"/>
              </a:rPr>
              <a:t> (autoGenerate=true)</a:t>
            </a:r>
            <a:endParaRPr>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Char char="●"/>
            </a:pPr>
            <a:r>
              <a:rPr b="1" lang="en">
                <a:solidFill>
                  <a:srgbClr val="000000"/>
                </a:solidFill>
                <a:latin typeface="Courier New"/>
                <a:ea typeface="Courier New"/>
                <a:cs typeface="Courier New"/>
                <a:sym typeface="Courier New"/>
              </a:rPr>
              <a:t>Entity</a:t>
            </a:r>
            <a:r>
              <a:rPr lang="en">
                <a:solidFill>
                  <a:srgbClr val="000000"/>
                </a:solidFill>
              </a:rPr>
              <a:t> class must have a field annotated as primary key</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You can </a:t>
            </a:r>
            <a:r>
              <a:rPr lang="en" u="sng">
                <a:solidFill>
                  <a:srgbClr val="1155CC"/>
                </a:solidFill>
                <a:hlinkClick r:id="rId3"/>
              </a:rPr>
              <a:t>auto-generate</a:t>
            </a:r>
            <a:r>
              <a:rPr lang="en">
                <a:solidFill>
                  <a:schemeClr val="dk1"/>
                </a:solidFill>
              </a:rPr>
              <a:t> unique key for each </a:t>
            </a:r>
            <a:r>
              <a:rPr lang="en">
                <a:solidFill>
                  <a:schemeClr val="dk1"/>
                </a:solidFill>
              </a:rPr>
              <a:t>entity</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rgbClr val="000000"/>
              </a:buClr>
              <a:buSzPts val="2400"/>
              <a:buChar char="●"/>
            </a:pPr>
            <a:r>
              <a:rPr lang="en">
                <a:solidFill>
                  <a:schemeClr val="dk1"/>
                </a:solidFill>
              </a:rPr>
              <a:t>See </a:t>
            </a:r>
            <a:r>
              <a:rPr lang="en" u="sng">
                <a:solidFill>
                  <a:srgbClr val="1155CC"/>
                </a:solidFill>
                <a:hlinkClick r:id="rId4"/>
              </a:rPr>
              <a:t>Defining data using Room entities</a:t>
            </a:r>
            <a:endParaRPr>
              <a:solidFill>
                <a:schemeClr val="dk1"/>
              </a:solidFill>
            </a:endParaRPr>
          </a:p>
          <a:p>
            <a:pPr indent="0" lvl="0" marL="0" rtl="0" algn="l">
              <a:spcBef>
                <a:spcPts val="0"/>
              </a:spcBef>
              <a:spcAft>
                <a:spcPts val="0"/>
              </a:spcAft>
              <a:buNone/>
            </a:pPr>
            <a:r>
              <a:t/>
            </a:r>
            <a:endParaRPr/>
          </a:p>
        </p:txBody>
      </p:sp>
      <p:sp>
        <p:nvSpPr>
          <p:cNvPr id="285" name="Google Shape;285;p3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31"/>
          <p:cNvPicPr preferRelativeResize="0"/>
          <p:nvPr/>
        </p:nvPicPr>
        <p:blipFill>
          <a:blip r:embed="rId5">
            <a:alphaModFix/>
          </a:blip>
          <a:stretch>
            <a:fillRect/>
          </a:stretch>
        </p:blipFill>
        <p:spPr>
          <a:xfrm>
            <a:off x="7750000" y="1209625"/>
            <a:ext cx="1196600" cy="326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@NonNull</a:t>
            </a:r>
            <a:r>
              <a:rPr lang="en"/>
              <a:t> annotation</a:t>
            </a:r>
            <a:endParaRPr>
              <a:latin typeface="Consolas"/>
              <a:ea typeface="Consolas"/>
              <a:cs typeface="Consolas"/>
              <a:sym typeface="Consolas"/>
            </a:endParaRPr>
          </a:p>
          <a:p>
            <a:pPr indent="0" lvl="0" marL="0" rtl="0" algn="l">
              <a:spcBef>
                <a:spcPts val="0"/>
              </a:spcBef>
              <a:spcAft>
                <a:spcPts val="0"/>
              </a:spcAft>
              <a:buNone/>
            </a:pPr>
            <a:r>
              <a:t/>
            </a:r>
            <a:endParaRPr/>
          </a:p>
        </p:txBody>
      </p:sp>
      <p:sp>
        <p:nvSpPr>
          <p:cNvPr id="292" name="Google Shape;292;p32"/>
          <p:cNvSpPr txBox="1"/>
          <p:nvPr>
            <p:ph idx="1" type="body"/>
          </p:nvPr>
        </p:nvSpPr>
        <p:spPr>
          <a:xfrm>
            <a:off x="311700" y="1030125"/>
            <a:ext cx="63063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@NonNull</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381000" lvl="0" marL="457200" rtl="0" algn="l">
              <a:lnSpc>
                <a:spcPct val="100000"/>
              </a:lnSpc>
              <a:spcBef>
                <a:spcPts val="0"/>
              </a:spcBef>
              <a:spcAft>
                <a:spcPts val="0"/>
              </a:spcAft>
              <a:buClr>
                <a:schemeClr val="dk1"/>
              </a:buClr>
              <a:buSzPts val="2400"/>
              <a:buChar char="●"/>
            </a:pPr>
            <a:r>
              <a:rPr lang="en">
                <a:solidFill>
                  <a:schemeClr val="dk1"/>
                </a:solidFill>
                <a:highlight>
                  <a:srgbClr val="FFFFFF"/>
                </a:highlight>
              </a:rPr>
              <a:t>Denotes that a parameter, field, or method return value can never be </a:t>
            </a:r>
            <a:r>
              <a:rPr lang="en">
                <a:solidFill>
                  <a:schemeClr val="dk1"/>
                </a:solidFill>
                <a:highlight>
                  <a:srgbClr val="FFFFFF"/>
                </a:highlight>
                <a:latin typeface="Consolas"/>
                <a:ea typeface="Consolas"/>
                <a:cs typeface="Consolas"/>
                <a:sym typeface="Consolas"/>
              </a:rPr>
              <a:t>null</a:t>
            </a:r>
            <a:endParaRPr>
              <a:solidFill>
                <a:schemeClr val="dk1"/>
              </a:solidFill>
              <a:highlight>
                <a:srgbClr val="FFFFFF"/>
              </a:highlight>
              <a:latin typeface="Consolas"/>
              <a:ea typeface="Consolas"/>
              <a:cs typeface="Consolas"/>
              <a:sym typeface="Consolas"/>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highlight>
                  <a:srgbClr val="FFFFFF"/>
                </a:highlight>
              </a:rPr>
              <a:t>Use for mandatory fields</a:t>
            </a:r>
            <a:endParaRPr>
              <a:solidFill>
                <a:schemeClr val="dk1"/>
              </a:solidFill>
              <a:highlight>
                <a:srgbClr val="FFFFFF"/>
              </a:highlight>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highlight>
                  <a:srgbClr val="FFFFFF"/>
                </a:highlight>
              </a:rPr>
              <a:t>Primary key must use </a:t>
            </a:r>
            <a:r>
              <a:rPr lang="en">
                <a:solidFill>
                  <a:schemeClr val="dk1"/>
                </a:solidFill>
                <a:highlight>
                  <a:srgbClr val="FFFFFF"/>
                </a:highlight>
                <a:latin typeface="Consolas"/>
                <a:ea typeface="Consolas"/>
                <a:cs typeface="Consolas"/>
                <a:sym typeface="Consolas"/>
              </a:rPr>
              <a:t>@NonNull</a:t>
            </a:r>
            <a:r>
              <a:rPr lang="en">
                <a:solidFill>
                  <a:schemeClr val="dk1"/>
                </a:solidFill>
                <a:highlight>
                  <a:srgbClr val="FFFFFF"/>
                </a:highlight>
              </a:rPr>
              <a:t> </a:t>
            </a:r>
            <a:endParaRPr>
              <a:solidFill>
                <a:schemeClr val="dk1"/>
              </a:solidFill>
              <a:highlight>
                <a:srgbClr val="FFFFFF"/>
              </a:highlight>
            </a:endParaRPr>
          </a:p>
          <a:p>
            <a:pPr indent="0" lvl="0" marL="0" rtl="0" algn="l">
              <a:lnSpc>
                <a:spcPct val="100000"/>
              </a:lnSpc>
              <a:spcBef>
                <a:spcPts val="1000"/>
              </a:spcBef>
              <a:spcAft>
                <a:spcPts val="0"/>
              </a:spcAft>
              <a:buNone/>
            </a:pPr>
            <a:r>
              <a:t/>
            </a:r>
            <a:endParaRPr>
              <a:solidFill>
                <a:schemeClr val="dk1"/>
              </a:solidFill>
              <a:highlight>
                <a:srgbClr val="FFFFFF"/>
              </a:highlight>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293" name="Google Shape;293;p3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94" name="Google Shape;294;p32"/>
          <p:cNvGrpSpPr/>
          <p:nvPr/>
        </p:nvGrpSpPr>
        <p:grpSpPr>
          <a:xfrm>
            <a:off x="6823522" y="1908764"/>
            <a:ext cx="1908787" cy="1795051"/>
            <a:chOff x="6995150" y="2187495"/>
            <a:chExt cx="1485900" cy="1390650"/>
          </a:xfrm>
        </p:grpSpPr>
        <p:pic>
          <p:nvPicPr>
            <p:cNvPr id="295" name="Google Shape;295;p32"/>
            <p:cNvPicPr preferRelativeResize="0"/>
            <p:nvPr/>
          </p:nvPicPr>
          <p:blipFill>
            <a:blip r:embed="rId3">
              <a:alphaModFix/>
            </a:blip>
            <a:stretch>
              <a:fillRect/>
            </a:stretch>
          </p:blipFill>
          <p:spPr>
            <a:xfrm>
              <a:off x="7034175" y="2187495"/>
              <a:ext cx="1438275" cy="1390650"/>
            </a:xfrm>
            <a:prstGeom prst="rect">
              <a:avLst/>
            </a:prstGeom>
            <a:noFill/>
            <a:ln>
              <a:noFill/>
            </a:ln>
          </p:spPr>
        </p:pic>
        <p:cxnSp>
          <p:nvCxnSpPr>
            <p:cNvPr id="296" name="Google Shape;296;p32"/>
            <p:cNvCxnSpPr/>
            <p:nvPr/>
          </p:nvCxnSpPr>
          <p:spPr>
            <a:xfrm>
              <a:off x="7018025" y="2194550"/>
              <a:ext cx="1451700" cy="1383000"/>
            </a:xfrm>
            <a:prstGeom prst="straightConnector1">
              <a:avLst/>
            </a:prstGeom>
            <a:noFill/>
            <a:ln cap="flat" cmpd="sng" w="76200">
              <a:solidFill>
                <a:srgbClr val="EA4335"/>
              </a:solidFill>
              <a:prstDash val="solid"/>
              <a:round/>
              <a:headEnd len="med" w="med" type="none"/>
              <a:tailEnd len="med" w="med" type="none"/>
            </a:ln>
          </p:spPr>
        </p:cxnSp>
        <p:cxnSp>
          <p:nvCxnSpPr>
            <p:cNvPr id="297" name="Google Shape;297;p32"/>
            <p:cNvCxnSpPr/>
            <p:nvPr/>
          </p:nvCxnSpPr>
          <p:spPr>
            <a:xfrm flipH="1">
              <a:off x="6995150" y="2206000"/>
              <a:ext cx="1485900" cy="1371600"/>
            </a:xfrm>
            <a:prstGeom prst="straightConnector1">
              <a:avLst/>
            </a:prstGeom>
            <a:noFill/>
            <a:ln cap="flat" cmpd="sng" w="76200">
              <a:solidFill>
                <a:srgbClr val="EA4335"/>
              </a:solidFill>
              <a:prstDash val="solid"/>
              <a:round/>
              <a:headEnd len="med" w="med" type="none"/>
              <a:tailEnd len="med" w="med" type="non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5"/>
          <p:cNvSpPr txBox="1"/>
          <p:nvPr>
            <p:ph type="ctrTitle"/>
          </p:nvPr>
        </p:nvSpPr>
        <p:spPr>
          <a:xfrm>
            <a:off x="311708" y="778193"/>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10.1 </a:t>
            </a:r>
            <a:r>
              <a:rPr lang="en"/>
              <a:t>Room, LiveData, and ViewModel</a:t>
            </a:r>
            <a:endParaRPr/>
          </a:p>
        </p:txBody>
      </p:sp>
      <p:sp>
        <p:nvSpPr>
          <p:cNvPr id="87" name="Google Shape;87;p15"/>
          <p:cNvSpPr txBox="1"/>
          <p:nvPr>
            <p:ph idx="1" type="subTitle"/>
          </p:nvPr>
        </p:nvSpPr>
        <p:spPr>
          <a:xfrm>
            <a:off x="311700" y="2867743"/>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 name="Google Shape;89;p15"/>
          <p:cNvPicPr preferRelativeResize="0"/>
          <p:nvPr/>
        </p:nvPicPr>
        <p:blipFill>
          <a:blip r:embed="rId3">
            <a:alphaModFix/>
          </a:blip>
          <a:stretch>
            <a:fillRect/>
          </a:stretch>
        </p:blipFill>
        <p:spPr>
          <a:xfrm>
            <a:off x="6743334" y="2830800"/>
            <a:ext cx="2139462" cy="1598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@ColumnInfo annotation</a:t>
            </a:r>
            <a:endParaRPr/>
          </a:p>
          <a:p>
            <a:pPr indent="0" lvl="0" marL="0" rtl="0" algn="l">
              <a:spcBef>
                <a:spcPts val="0"/>
              </a:spcBef>
              <a:spcAft>
                <a:spcPts val="0"/>
              </a:spcAft>
              <a:buNone/>
            </a:pPr>
            <a:r>
              <a:t/>
            </a:r>
            <a:endParaRPr/>
          </a:p>
        </p:txBody>
      </p:sp>
      <p:sp>
        <p:nvSpPr>
          <p:cNvPr id="303" name="Google Shape;303;p33"/>
          <p:cNvSpPr txBox="1"/>
          <p:nvPr>
            <p:ph idx="1" type="body"/>
          </p:nvPr>
        </p:nvSpPr>
        <p:spPr>
          <a:xfrm>
            <a:off x="311700" y="1030125"/>
            <a:ext cx="5786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@ColumnInfo(name = "first_name")</a:t>
            </a:r>
            <a:endParaRPr b="1">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private String firstName;</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@ColumnInfo(name = "last_name")</a:t>
            </a:r>
            <a:endParaRPr b="1">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private String lastName;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Font typeface="Courier New"/>
              <a:buChar char="●"/>
            </a:pPr>
            <a:r>
              <a:rPr lang="en">
                <a:solidFill>
                  <a:schemeClr val="dk1"/>
                </a:solidFill>
              </a:rPr>
              <a:t>Specify column name if different from member variable name</a:t>
            </a:r>
            <a:endParaRPr>
              <a:solidFill>
                <a:schemeClr val="dk1"/>
              </a:solidFill>
            </a:endParaRPr>
          </a:p>
          <a:p>
            <a:pPr indent="0" lvl="0" marL="0" rtl="0" algn="l">
              <a:spcBef>
                <a:spcPts val="0"/>
              </a:spcBef>
              <a:spcAft>
                <a:spcPts val="0"/>
              </a:spcAft>
              <a:buNone/>
            </a:pPr>
            <a:r>
              <a:t/>
            </a:r>
            <a:endParaRPr/>
          </a:p>
        </p:txBody>
      </p:sp>
      <p:sp>
        <p:nvSpPr>
          <p:cNvPr id="304" name="Google Shape;304;p3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33"/>
          <p:cNvSpPr txBox="1"/>
          <p:nvPr/>
        </p:nvSpPr>
        <p:spPr>
          <a:xfrm>
            <a:off x="6888963" y="1351075"/>
            <a:ext cx="1059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first_name</a:t>
            </a:r>
            <a:endParaRPr/>
          </a:p>
        </p:txBody>
      </p:sp>
      <p:pic>
        <p:nvPicPr>
          <p:cNvPr id="306" name="Google Shape;306;p33"/>
          <p:cNvPicPr preferRelativeResize="0"/>
          <p:nvPr/>
        </p:nvPicPr>
        <p:blipFill>
          <a:blip r:embed="rId3">
            <a:alphaModFix/>
          </a:blip>
          <a:stretch>
            <a:fillRect/>
          </a:stretch>
        </p:blipFill>
        <p:spPr>
          <a:xfrm>
            <a:off x="6936600" y="1765326"/>
            <a:ext cx="935475" cy="2735150"/>
          </a:xfrm>
          <a:prstGeom prst="rect">
            <a:avLst/>
          </a:prstGeom>
          <a:noFill/>
          <a:ln>
            <a:noFill/>
          </a:ln>
        </p:spPr>
      </p:pic>
      <p:pic>
        <p:nvPicPr>
          <p:cNvPr id="307" name="Google Shape;307;p33"/>
          <p:cNvPicPr preferRelativeResize="0"/>
          <p:nvPr/>
        </p:nvPicPr>
        <p:blipFill>
          <a:blip r:embed="rId4">
            <a:alphaModFix/>
          </a:blip>
          <a:stretch>
            <a:fillRect/>
          </a:stretch>
        </p:blipFill>
        <p:spPr>
          <a:xfrm>
            <a:off x="8085875" y="1765325"/>
            <a:ext cx="935475" cy="2657801"/>
          </a:xfrm>
          <a:prstGeom prst="rect">
            <a:avLst/>
          </a:prstGeom>
          <a:noFill/>
          <a:ln>
            <a:noFill/>
          </a:ln>
        </p:spPr>
      </p:pic>
      <p:sp>
        <p:nvSpPr>
          <p:cNvPr id="308" name="Google Shape;308;p33"/>
          <p:cNvSpPr txBox="1"/>
          <p:nvPr/>
        </p:nvSpPr>
        <p:spPr>
          <a:xfrm>
            <a:off x="8038038" y="1351075"/>
            <a:ext cx="1059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last</a:t>
            </a:r>
            <a:r>
              <a:rPr lang="en"/>
              <a:t>_name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Getters, setters</a:t>
            </a:r>
            <a:endParaRPr/>
          </a:p>
          <a:p>
            <a:pPr indent="0" lvl="0" marL="0" rtl="0" algn="l">
              <a:spcBef>
                <a:spcPts val="0"/>
              </a:spcBef>
              <a:spcAft>
                <a:spcPts val="0"/>
              </a:spcAft>
              <a:buNone/>
            </a:pPr>
            <a:r>
              <a:t/>
            </a:r>
            <a:endParaRPr/>
          </a:p>
        </p:txBody>
      </p:sp>
      <p:sp>
        <p:nvSpPr>
          <p:cNvPr id="314" name="Google Shape;314;p34"/>
          <p:cNvSpPr txBox="1"/>
          <p:nvPr>
            <p:ph idx="1" type="body"/>
          </p:nvPr>
        </p:nvSpPr>
        <p:spPr>
          <a:xfrm>
            <a:off x="311700" y="11063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Every field that's stored in the database must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be public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OR</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have a "getter" method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 so that Room can access it</a:t>
            </a:r>
            <a:endParaRPr/>
          </a:p>
        </p:txBody>
      </p:sp>
      <p:sp>
        <p:nvSpPr>
          <p:cNvPr id="315" name="Google Shape;315;p3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34"/>
          <p:cNvPicPr preferRelativeResize="0"/>
          <p:nvPr/>
        </p:nvPicPr>
        <p:blipFill>
          <a:blip r:embed="rId3">
            <a:alphaModFix/>
          </a:blip>
          <a:stretch>
            <a:fillRect/>
          </a:stretch>
        </p:blipFill>
        <p:spPr>
          <a:xfrm>
            <a:off x="5979075" y="1705926"/>
            <a:ext cx="2701325" cy="27372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Relationships</a:t>
            </a:r>
            <a:endParaRPr/>
          </a:p>
          <a:p>
            <a:pPr indent="0" lvl="0" marL="0" rtl="0" algn="l">
              <a:spcBef>
                <a:spcPts val="0"/>
              </a:spcBef>
              <a:spcAft>
                <a:spcPts val="0"/>
              </a:spcAft>
              <a:buNone/>
            </a:pPr>
            <a:r>
              <a:t/>
            </a:r>
            <a:endParaRPr/>
          </a:p>
        </p:txBody>
      </p:sp>
      <p:sp>
        <p:nvSpPr>
          <p:cNvPr id="322" name="Google Shape;322;p35"/>
          <p:cNvSpPr txBox="1"/>
          <p:nvPr>
            <p:ph idx="1" type="body"/>
          </p:nvPr>
        </p:nvSpPr>
        <p:spPr>
          <a:xfrm>
            <a:off x="311700" y="1235300"/>
            <a:ext cx="4755900" cy="31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Use </a:t>
            </a:r>
            <a:r>
              <a:rPr lang="en">
                <a:solidFill>
                  <a:schemeClr val="dk1"/>
                </a:solidFill>
                <a:latin typeface="Consolas"/>
                <a:ea typeface="Consolas"/>
                <a:cs typeface="Consolas"/>
                <a:sym typeface="Consolas"/>
              </a:rPr>
              <a:t>@Relation</a:t>
            </a:r>
            <a:r>
              <a:rPr lang="en">
                <a:solidFill>
                  <a:schemeClr val="dk1"/>
                </a:solidFill>
              </a:rPr>
              <a:t> annotation to define related entities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rPr>
              <a:t>Queries fetch all the returned object's relations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323" name="Google Shape;323;p3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24" name="Google Shape;324;p35"/>
          <p:cNvGraphicFramePr/>
          <p:nvPr/>
        </p:nvGraphicFramePr>
        <p:xfrm>
          <a:off x="5455000" y="1396075"/>
          <a:ext cx="3000000" cy="3000000"/>
        </p:xfrm>
        <a:graphic>
          <a:graphicData uri="http://schemas.openxmlformats.org/drawingml/2006/table">
            <a:tbl>
              <a:tblPr>
                <a:noFill/>
                <a:tableStyleId>{81E7E22E-B75A-4F76-98AC-6DE705EC247F}</a:tableStyleId>
              </a:tblPr>
              <a:tblGrid>
                <a:gridCol w="1260550"/>
                <a:gridCol w="1260550"/>
              </a:tblGrid>
              <a:tr h="284150">
                <a:tc>
                  <a:txBody>
                    <a:bodyPr>
                      <a:noAutofit/>
                    </a:bodyPr>
                    <a:lstStyle/>
                    <a:p>
                      <a:pPr indent="0" lvl="0" marL="0" rtl="0" algn="l">
                        <a:spcBef>
                          <a:spcPts val="0"/>
                        </a:spcBef>
                        <a:spcAft>
                          <a:spcPts val="0"/>
                        </a:spcAft>
                        <a:buNone/>
                      </a:pPr>
                      <a:r>
                        <a:rPr lang="en">
                          <a:latin typeface="Roboto"/>
                          <a:ea typeface="Roboto"/>
                          <a:cs typeface="Roboto"/>
                          <a:sym typeface="Roboto"/>
                        </a:rPr>
                        <a:t>id</a:t>
                      </a:r>
                      <a:endParaRPr>
                        <a:latin typeface="Roboto"/>
                        <a:ea typeface="Roboto"/>
                        <a:cs typeface="Roboto"/>
                        <a:sym typeface="Roboto"/>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09450">
                <a:tc>
                  <a:txBody>
                    <a:bodyPr>
                      <a:noAutofit/>
                    </a:bodyPr>
                    <a:lstStyle/>
                    <a:p>
                      <a:pPr indent="0" lvl="0" marL="0" rtl="0" algn="l">
                        <a:spcBef>
                          <a:spcPts val="0"/>
                        </a:spcBef>
                        <a:spcAft>
                          <a:spcPts val="0"/>
                        </a:spcAft>
                        <a:buNone/>
                      </a:pPr>
                      <a:r>
                        <a:rPr lang="en">
                          <a:latin typeface="Roboto"/>
                          <a:ea typeface="Roboto"/>
                          <a:cs typeface="Roboto"/>
                          <a:sym typeface="Roboto"/>
                        </a:rPr>
                        <a:t>name</a:t>
                      </a:r>
                      <a:endParaRPr>
                        <a:latin typeface="Roboto"/>
                        <a:ea typeface="Roboto"/>
                        <a:cs typeface="Roboto"/>
                        <a:sym typeface="Roboto"/>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298550">
                <a:tc>
                  <a:txBody>
                    <a:bodyPr>
                      <a:noAutofit/>
                    </a:bodyPr>
                    <a:lstStyle/>
                    <a:p>
                      <a:pPr indent="0" lvl="0" marL="0" rtl="0" algn="l">
                        <a:spcBef>
                          <a:spcPts val="0"/>
                        </a:spcBef>
                        <a:spcAft>
                          <a:spcPts val="0"/>
                        </a:spcAft>
                        <a:buNone/>
                      </a:pPr>
                      <a:r>
                        <a:rPr lang="en">
                          <a:latin typeface="Roboto"/>
                          <a:ea typeface="Roboto"/>
                          <a:cs typeface="Roboto"/>
                          <a:sym typeface="Roboto"/>
                        </a:rPr>
                        <a:t>pet</a:t>
                      </a:r>
                      <a:endParaRPr>
                        <a:latin typeface="Roboto"/>
                        <a:ea typeface="Roboto"/>
                        <a:cs typeface="Roboto"/>
                        <a:sym typeface="Roboto"/>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sp>
        <p:nvSpPr>
          <p:cNvPr id="325" name="Google Shape;325;p35"/>
          <p:cNvSpPr txBox="1"/>
          <p:nvPr/>
        </p:nvSpPr>
        <p:spPr>
          <a:xfrm>
            <a:off x="5366700" y="962600"/>
            <a:ext cx="1636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users table</a:t>
            </a:r>
            <a:endParaRPr b="1" sz="1800">
              <a:latin typeface="Roboto"/>
              <a:ea typeface="Roboto"/>
              <a:cs typeface="Roboto"/>
              <a:sym typeface="Roboto"/>
            </a:endParaRPr>
          </a:p>
        </p:txBody>
      </p:sp>
      <p:sp>
        <p:nvSpPr>
          <p:cNvPr id="326" name="Google Shape;326;p35"/>
          <p:cNvSpPr txBox="1"/>
          <p:nvPr/>
        </p:nvSpPr>
        <p:spPr>
          <a:xfrm>
            <a:off x="5366700" y="2968800"/>
            <a:ext cx="1636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pets table</a:t>
            </a:r>
            <a:endParaRPr b="1" sz="1800">
              <a:latin typeface="Roboto"/>
              <a:ea typeface="Roboto"/>
              <a:cs typeface="Roboto"/>
              <a:sym typeface="Roboto"/>
            </a:endParaRPr>
          </a:p>
        </p:txBody>
      </p:sp>
      <p:graphicFrame>
        <p:nvGraphicFramePr>
          <p:cNvPr id="327" name="Google Shape;327;p35"/>
          <p:cNvGraphicFramePr/>
          <p:nvPr/>
        </p:nvGraphicFramePr>
        <p:xfrm>
          <a:off x="5455000" y="3377275"/>
          <a:ext cx="3000000" cy="3000000"/>
        </p:xfrm>
        <a:graphic>
          <a:graphicData uri="http://schemas.openxmlformats.org/drawingml/2006/table">
            <a:tbl>
              <a:tblPr>
                <a:noFill/>
                <a:tableStyleId>{81E7E22E-B75A-4F76-98AC-6DE705EC247F}</a:tableStyleId>
              </a:tblPr>
              <a:tblGrid>
                <a:gridCol w="1260550"/>
                <a:gridCol w="1260550"/>
              </a:tblGrid>
              <a:tr h="320350">
                <a:tc>
                  <a:txBody>
                    <a:bodyPr>
                      <a:noAutofit/>
                    </a:bodyPr>
                    <a:lstStyle/>
                    <a:p>
                      <a:pPr indent="0" lvl="0" marL="0" rtl="0" algn="l">
                        <a:spcBef>
                          <a:spcPts val="0"/>
                        </a:spcBef>
                        <a:spcAft>
                          <a:spcPts val="0"/>
                        </a:spcAft>
                        <a:buNone/>
                      </a:pPr>
                      <a:r>
                        <a:rPr lang="en">
                          <a:latin typeface="Roboto"/>
                          <a:ea typeface="Roboto"/>
                          <a:cs typeface="Roboto"/>
                          <a:sym typeface="Roboto"/>
                        </a:rPr>
                        <a:t>id</a:t>
                      </a:r>
                      <a:endParaRPr>
                        <a:latin typeface="Roboto"/>
                        <a:ea typeface="Roboto"/>
                        <a:cs typeface="Roboto"/>
                        <a:sym typeface="Roboto"/>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09450">
                <a:tc>
                  <a:txBody>
                    <a:bodyPr>
                      <a:noAutofit/>
                    </a:bodyPr>
                    <a:lstStyle/>
                    <a:p>
                      <a:pPr indent="0" lvl="0" marL="0" rtl="0" algn="l">
                        <a:spcBef>
                          <a:spcPts val="0"/>
                        </a:spcBef>
                        <a:spcAft>
                          <a:spcPts val="0"/>
                        </a:spcAft>
                        <a:buNone/>
                      </a:pPr>
                      <a:r>
                        <a:rPr lang="en">
                          <a:latin typeface="Roboto"/>
                          <a:ea typeface="Roboto"/>
                          <a:cs typeface="Roboto"/>
                          <a:sym typeface="Roboto"/>
                        </a:rPr>
                        <a:t>name</a:t>
                      </a:r>
                      <a:endParaRPr>
                        <a:latin typeface="Roboto"/>
                        <a:ea typeface="Roboto"/>
                        <a:cs typeface="Roboto"/>
                        <a:sym typeface="Roboto"/>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298550">
                <a:tc>
                  <a:txBody>
                    <a:bodyPr>
                      <a:noAutofit/>
                    </a:bodyPr>
                    <a:lstStyle/>
                    <a:p>
                      <a:pPr indent="0" lvl="0" marL="0" rtl="0" algn="l">
                        <a:spcBef>
                          <a:spcPts val="0"/>
                        </a:spcBef>
                        <a:spcAft>
                          <a:spcPts val="0"/>
                        </a:spcAft>
                        <a:buNone/>
                      </a:pPr>
                      <a:r>
                        <a:rPr lang="en">
                          <a:latin typeface="Roboto"/>
                          <a:ea typeface="Roboto"/>
                          <a:cs typeface="Roboto"/>
                          <a:sym typeface="Roboto"/>
                        </a:rPr>
                        <a:t>owner</a:t>
                      </a:r>
                      <a:endParaRPr>
                        <a:latin typeface="Roboto"/>
                        <a:ea typeface="Roboto"/>
                        <a:cs typeface="Roboto"/>
                        <a:sym typeface="Roboto"/>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pic>
        <p:nvPicPr>
          <p:cNvPr id="328" name="Google Shape;328;p35"/>
          <p:cNvPicPr preferRelativeResize="0"/>
          <p:nvPr/>
        </p:nvPicPr>
        <p:blipFill>
          <a:blip r:embed="rId3">
            <a:alphaModFix/>
          </a:blip>
          <a:stretch>
            <a:fillRect/>
          </a:stretch>
        </p:blipFill>
        <p:spPr>
          <a:xfrm>
            <a:off x="7003500" y="1903240"/>
            <a:ext cx="1926625" cy="2240959"/>
          </a:xfrm>
          <a:prstGeom prst="rect">
            <a:avLst/>
          </a:prstGeom>
          <a:noFill/>
          <a:ln>
            <a:noFill/>
          </a:ln>
        </p:spPr>
      </p:pic>
      <p:cxnSp>
        <p:nvCxnSpPr>
          <p:cNvPr id="329" name="Google Shape;329;p35"/>
          <p:cNvCxnSpPr/>
          <p:nvPr/>
        </p:nvCxnSpPr>
        <p:spPr>
          <a:xfrm>
            <a:off x="6715125" y="2623200"/>
            <a:ext cx="10200" cy="740700"/>
          </a:xfrm>
          <a:prstGeom prst="straightConnector1">
            <a:avLst/>
          </a:prstGeom>
          <a:noFill/>
          <a:ln cap="flat" cmpd="sng" w="28575">
            <a:solidFill>
              <a:srgbClr val="FF9900"/>
            </a:solidFill>
            <a:prstDash val="solid"/>
            <a:round/>
            <a:headEnd len="med" w="med" type="triangl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6"/>
          <p:cNvSpPr txBox="1"/>
          <p:nvPr>
            <p:ph idx="1" type="body"/>
          </p:nvPr>
        </p:nvSpPr>
        <p:spPr>
          <a:xfrm>
            <a:off x="311700" y="119029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more annotations, see </a:t>
            </a:r>
            <a:r>
              <a:rPr lang="en" u="sng">
                <a:solidFill>
                  <a:srgbClr val="1155CC"/>
                </a:solidFill>
                <a:hlinkClick r:id="rId3"/>
              </a:rPr>
              <a:t>Room package summary reference</a:t>
            </a:r>
            <a:endParaRPr/>
          </a:p>
        </p:txBody>
      </p:sp>
      <p:sp>
        <p:nvSpPr>
          <p:cNvPr id="335" name="Google Shape;335;p3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3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more annotations</a:t>
            </a:r>
            <a:endParaRPr/>
          </a:p>
        </p:txBody>
      </p:sp>
      <p:pic>
        <p:nvPicPr>
          <p:cNvPr id="337" name="Google Shape;337;p36"/>
          <p:cNvPicPr preferRelativeResize="0"/>
          <p:nvPr/>
        </p:nvPicPr>
        <p:blipFill>
          <a:blip r:embed="rId4">
            <a:alphaModFix/>
          </a:blip>
          <a:stretch>
            <a:fillRect/>
          </a:stretch>
        </p:blipFill>
        <p:spPr>
          <a:xfrm>
            <a:off x="5443200" y="1098495"/>
            <a:ext cx="3429000" cy="3362325"/>
          </a:xfrm>
          <a:prstGeom prst="rect">
            <a:avLst/>
          </a:prstGeom>
          <a:noFill/>
          <a:ln cap="flat" cmpd="sng" w="9525">
            <a:solidFill>
              <a:srgbClr val="039BE5"/>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access object (DAO)</a:t>
            </a:r>
            <a:endParaRPr/>
          </a:p>
        </p:txBody>
      </p:sp>
      <p:sp>
        <p:nvSpPr>
          <p:cNvPr id="343" name="Google Shape;343;p3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344" name="Google Shape;344;p3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3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8"/>
          <p:cNvSpPr/>
          <p:nvPr/>
        </p:nvSpPr>
        <p:spPr>
          <a:xfrm>
            <a:off x="5241150" y="1415250"/>
            <a:ext cx="39030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access object</a:t>
            </a:r>
            <a:endParaRPr/>
          </a:p>
          <a:p>
            <a:pPr indent="0" lvl="0" marL="0" rtl="0" algn="l">
              <a:spcBef>
                <a:spcPts val="0"/>
              </a:spcBef>
              <a:spcAft>
                <a:spcPts val="0"/>
              </a:spcAft>
              <a:buNone/>
            </a:pPr>
            <a:r>
              <a:t/>
            </a:r>
            <a:endParaRPr/>
          </a:p>
        </p:txBody>
      </p:sp>
      <p:sp>
        <p:nvSpPr>
          <p:cNvPr id="352" name="Google Shape;352;p38"/>
          <p:cNvSpPr txBox="1"/>
          <p:nvPr>
            <p:ph idx="1" type="body"/>
          </p:nvPr>
        </p:nvSpPr>
        <p:spPr>
          <a:xfrm>
            <a:off x="311700" y="1030125"/>
            <a:ext cx="4862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rgbClr val="000000"/>
                </a:solidFill>
                <a:highlight>
                  <a:srgbClr val="FFFFFF"/>
                </a:highlight>
              </a:rPr>
              <a:t>Use </a:t>
            </a:r>
            <a:r>
              <a:rPr i="1" lang="en">
                <a:solidFill>
                  <a:schemeClr val="dk1"/>
                </a:solidFill>
                <a:highlight>
                  <a:schemeClr val="lt1"/>
                </a:highlight>
              </a:rPr>
              <a:t>data access objects</a:t>
            </a:r>
            <a:r>
              <a:rPr lang="en">
                <a:solidFill>
                  <a:schemeClr val="dk1"/>
                </a:solidFill>
                <a:highlight>
                  <a:schemeClr val="lt1"/>
                </a:highlight>
              </a:rPr>
              <a:t>, or DAOs, </a:t>
            </a:r>
            <a:r>
              <a:rPr lang="en">
                <a:solidFill>
                  <a:srgbClr val="000000"/>
                </a:solidFill>
                <a:highlight>
                  <a:srgbClr val="FFFFFF"/>
                </a:highlight>
              </a:rPr>
              <a:t>t</a:t>
            </a:r>
            <a:r>
              <a:rPr lang="en">
                <a:solidFill>
                  <a:srgbClr val="000000"/>
                </a:solidFill>
                <a:highlight>
                  <a:srgbClr val="FFFFFF"/>
                </a:highlight>
              </a:rPr>
              <a:t>o access app data using the </a:t>
            </a:r>
            <a:r>
              <a:rPr lang="en" u="sng">
                <a:solidFill>
                  <a:srgbClr val="039BE5"/>
                </a:solidFill>
                <a:highlight>
                  <a:srgbClr val="FFFFFF"/>
                </a:highlight>
                <a:hlinkClick r:id="rId3"/>
              </a:rPr>
              <a:t>Room persistence library</a:t>
            </a:r>
            <a:endParaRPr>
              <a:solidFill>
                <a:schemeClr val="dk1"/>
              </a:solidFill>
              <a:highlight>
                <a:srgbClr val="FFFFFF"/>
              </a:highlight>
            </a:endParaRPr>
          </a:p>
          <a:p>
            <a:pPr indent="0" lvl="0" marL="0" rtl="0" algn="l">
              <a:spcBef>
                <a:spcPts val="1000"/>
              </a:spcBef>
              <a:spcAft>
                <a:spcPts val="0"/>
              </a:spcAft>
              <a:buNone/>
            </a:pPr>
            <a:r>
              <a:t/>
            </a:r>
            <a:endParaRPr/>
          </a:p>
        </p:txBody>
      </p:sp>
      <p:sp>
        <p:nvSpPr>
          <p:cNvPr id="353" name="Google Shape;353;p3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54" name="Google Shape;354;p38"/>
          <p:cNvGrpSpPr/>
          <p:nvPr/>
        </p:nvGrpSpPr>
        <p:grpSpPr>
          <a:xfrm>
            <a:off x="5470725" y="1661100"/>
            <a:ext cx="3993925" cy="1670100"/>
            <a:chOff x="5470725" y="213300"/>
            <a:chExt cx="3993925" cy="1670100"/>
          </a:xfrm>
        </p:grpSpPr>
        <p:grpSp>
          <p:nvGrpSpPr>
            <p:cNvPr id="355" name="Google Shape;355;p38"/>
            <p:cNvGrpSpPr/>
            <p:nvPr/>
          </p:nvGrpSpPr>
          <p:grpSpPr>
            <a:xfrm>
              <a:off x="5470725" y="213300"/>
              <a:ext cx="3429900" cy="1670100"/>
              <a:chOff x="4982500" y="2857075"/>
              <a:chExt cx="3429900" cy="1670100"/>
            </a:xfrm>
          </p:grpSpPr>
          <p:sp>
            <p:nvSpPr>
              <p:cNvPr id="356" name="Google Shape;356;p38"/>
              <p:cNvSpPr/>
              <p:nvPr/>
            </p:nvSpPr>
            <p:spPr>
              <a:xfrm>
                <a:off x="49825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357" name="Google Shape;357;p38"/>
              <p:cNvSpPr/>
              <p:nvPr/>
            </p:nvSpPr>
            <p:spPr>
              <a:xfrm>
                <a:off x="52233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358" name="Google Shape;358;p38"/>
              <p:cNvSpPr/>
              <p:nvPr/>
            </p:nvSpPr>
            <p:spPr>
              <a:xfrm>
                <a:off x="6257925" y="3861175"/>
                <a:ext cx="1884000" cy="6474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p:nvPr/>
            </p:nvSpPr>
            <p:spPr>
              <a:xfrm>
                <a:off x="6309950" y="390977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grpSp>
            <p:nvGrpSpPr>
              <p:cNvPr id="360" name="Google Shape;360;p38"/>
              <p:cNvGrpSpPr/>
              <p:nvPr/>
            </p:nvGrpSpPr>
            <p:grpSpPr>
              <a:xfrm>
                <a:off x="5110163" y="3415088"/>
                <a:ext cx="1039025" cy="364875"/>
                <a:chOff x="5273675" y="941275"/>
                <a:chExt cx="1039025" cy="364875"/>
              </a:xfrm>
            </p:grpSpPr>
            <p:sp>
              <p:nvSpPr>
                <p:cNvPr id="361" name="Google Shape;361;p38"/>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362" name="Google Shape;362;p38"/>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363" name="Google Shape;363;p38"/>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364" name="Google Shape;364;p38"/>
              <p:cNvCxnSpPr/>
              <p:nvPr/>
            </p:nvCxnSpPr>
            <p:spPr>
              <a:xfrm>
                <a:off x="6705600" y="2857075"/>
                <a:ext cx="0" cy="1036200"/>
              </a:xfrm>
              <a:prstGeom prst="straightConnector1">
                <a:avLst/>
              </a:prstGeom>
              <a:noFill/>
              <a:ln cap="flat" cmpd="sng" w="19050">
                <a:solidFill>
                  <a:srgbClr val="515151"/>
                </a:solidFill>
                <a:prstDash val="solid"/>
                <a:round/>
                <a:headEnd len="med" w="med" type="none"/>
                <a:tailEnd len="med" w="med" type="triangle"/>
              </a:ln>
            </p:spPr>
          </p:cxnSp>
        </p:grpSp>
        <p:cxnSp>
          <p:nvCxnSpPr>
            <p:cNvPr id="365" name="Google Shape;365;p38"/>
            <p:cNvCxnSpPr/>
            <p:nvPr/>
          </p:nvCxnSpPr>
          <p:spPr>
            <a:xfrm rot="10800000">
              <a:off x="6488950" y="152645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366" name="Google Shape;366;p38"/>
            <p:cNvCxnSpPr/>
            <p:nvPr/>
          </p:nvCxnSpPr>
          <p:spPr>
            <a:xfrm rot="10800000">
              <a:off x="6488950" y="167885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367" name="Google Shape;367;p38"/>
            <p:cNvSpPr/>
            <p:nvPr/>
          </p:nvSpPr>
          <p:spPr>
            <a:xfrm rot="10800000">
              <a:off x="8603650" y="14096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3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access object</a:t>
            </a:r>
            <a:endParaRPr/>
          </a:p>
          <a:p>
            <a:pPr indent="0" lvl="0" marL="0" rtl="0" algn="l">
              <a:spcBef>
                <a:spcPts val="0"/>
              </a:spcBef>
              <a:spcAft>
                <a:spcPts val="0"/>
              </a:spcAft>
              <a:buNone/>
            </a:pPr>
            <a:r>
              <a:t/>
            </a:r>
            <a:endParaRPr/>
          </a:p>
        </p:txBody>
      </p:sp>
      <p:sp>
        <p:nvSpPr>
          <p:cNvPr id="373" name="Google Shape;373;p39"/>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381000" lvl="0" marL="457200" rtl="0" algn="l">
              <a:spcBef>
                <a:spcPts val="0"/>
              </a:spcBef>
              <a:spcAft>
                <a:spcPts val="0"/>
              </a:spcAft>
              <a:buClr>
                <a:schemeClr val="dk1"/>
              </a:buClr>
              <a:buSzPts val="2400"/>
              <a:buFont typeface="Courier New"/>
              <a:buChar char="●"/>
            </a:pPr>
            <a:r>
              <a:rPr lang="en">
                <a:solidFill>
                  <a:schemeClr val="dk1"/>
                </a:solidFill>
                <a:highlight>
                  <a:srgbClr val="FFFFFF"/>
                </a:highlight>
              </a:rPr>
              <a:t>DAO methods provide abstract access to the app's database</a:t>
            </a:r>
            <a:endParaRPr>
              <a:solidFill>
                <a:schemeClr val="dk1"/>
              </a:solidFill>
              <a:highlight>
                <a:srgbClr val="FFFFFF"/>
              </a:highlight>
            </a:endParaRPr>
          </a:p>
          <a:p>
            <a:pPr indent="-381000" lvl="0" marL="457200" rtl="0" algn="l">
              <a:spcBef>
                <a:spcPts val="1000"/>
              </a:spcBef>
              <a:spcAft>
                <a:spcPts val="0"/>
              </a:spcAft>
              <a:buClr>
                <a:schemeClr val="dk1"/>
              </a:buClr>
              <a:buSzPts val="2400"/>
              <a:buChar char="●"/>
            </a:pPr>
            <a:r>
              <a:rPr lang="en">
                <a:solidFill>
                  <a:schemeClr val="dk1"/>
                </a:solidFill>
                <a:highlight>
                  <a:srgbClr val="FFFFFF"/>
                </a:highlight>
              </a:rPr>
              <a:t>The data source for these methods are entity objects</a:t>
            </a:r>
            <a:endParaRPr>
              <a:solidFill>
                <a:schemeClr val="dk1"/>
              </a:solidFill>
              <a:highlight>
                <a:srgbClr val="FFFFFF"/>
              </a:highlight>
            </a:endParaRPr>
          </a:p>
          <a:p>
            <a:pPr indent="-381000" lvl="0" marL="457200" rtl="0" algn="l">
              <a:spcBef>
                <a:spcPts val="1000"/>
              </a:spcBef>
              <a:spcAft>
                <a:spcPts val="0"/>
              </a:spcAft>
              <a:buClr>
                <a:schemeClr val="dk1"/>
              </a:buClr>
              <a:buSzPts val="2400"/>
              <a:buChar char="●"/>
            </a:pPr>
            <a:r>
              <a:rPr lang="en">
                <a:solidFill>
                  <a:schemeClr val="dk1"/>
                </a:solidFill>
              </a:rPr>
              <a:t>DAO must be </a:t>
            </a:r>
            <a:r>
              <a:rPr lang="en">
                <a:solidFill>
                  <a:schemeClr val="dk1"/>
                </a:solidFill>
                <a:latin typeface="Consolas"/>
                <a:ea typeface="Consolas"/>
                <a:cs typeface="Consolas"/>
                <a:sym typeface="Consolas"/>
              </a:rPr>
              <a:t>interface</a:t>
            </a:r>
            <a:r>
              <a:rPr lang="en">
                <a:solidFill>
                  <a:schemeClr val="dk1"/>
                </a:solidFill>
              </a:rPr>
              <a:t> or </a:t>
            </a:r>
            <a:r>
              <a:rPr lang="en">
                <a:solidFill>
                  <a:schemeClr val="dk1"/>
                </a:solidFill>
                <a:latin typeface="Consolas"/>
                <a:ea typeface="Consolas"/>
                <a:cs typeface="Consolas"/>
                <a:sym typeface="Consolas"/>
              </a:rPr>
              <a:t>abstract</a:t>
            </a:r>
            <a:r>
              <a:rPr lang="en">
                <a:solidFill>
                  <a:schemeClr val="dk1"/>
                </a:solidFill>
              </a:rPr>
              <a:t> class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rPr>
              <a:t>Room uses DAO to create a clean API for your code</a:t>
            </a:r>
            <a:endParaRPr>
              <a:solidFill>
                <a:schemeClr val="dk1"/>
              </a:solidFill>
              <a:highlight>
                <a:srgbClr val="FFFFFF"/>
              </a:highlight>
            </a:endParaRPr>
          </a:p>
          <a:p>
            <a:pPr indent="0" lvl="0" marL="0" rtl="0" algn="l">
              <a:spcBef>
                <a:spcPts val="0"/>
              </a:spcBef>
              <a:spcAft>
                <a:spcPts val="0"/>
              </a:spcAft>
              <a:buNone/>
            </a:pPr>
            <a:r>
              <a:t/>
            </a:r>
            <a:endParaRPr/>
          </a:p>
        </p:txBody>
      </p:sp>
      <p:sp>
        <p:nvSpPr>
          <p:cNvPr id="374" name="Google Shape;374;p3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DAO</a:t>
            </a:r>
            <a:endParaRPr/>
          </a:p>
          <a:p>
            <a:pPr indent="0" lvl="0" marL="0" rtl="0" algn="l">
              <a:spcBef>
                <a:spcPts val="0"/>
              </a:spcBef>
              <a:spcAft>
                <a:spcPts val="0"/>
              </a:spcAft>
              <a:buNone/>
            </a:pPr>
            <a:r>
              <a:t/>
            </a:r>
            <a:endParaRPr/>
          </a:p>
        </p:txBody>
      </p:sp>
      <p:sp>
        <p:nvSpPr>
          <p:cNvPr id="380" name="Google Shape;380;p40"/>
          <p:cNvSpPr txBox="1"/>
          <p:nvPr>
            <p:ph idx="1" type="body"/>
          </p:nvPr>
        </p:nvSpPr>
        <p:spPr>
          <a:xfrm>
            <a:off x="311700" y="9539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@Dao</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public interface WordDao {</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@Insert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void insert(Word word);</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@Update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public void updateWords(Word... words);</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a:t>
            </a:r>
            <a:endParaRPr i="1">
              <a:solidFill>
                <a:schemeClr val="dk1"/>
              </a:solidFill>
              <a:latin typeface="Consolas"/>
              <a:ea typeface="Consolas"/>
              <a:cs typeface="Consolas"/>
              <a:sym typeface="Consolas"/>
            </a:endParaRPr>
          </a:p>
          <a:p>
            <a:pPr indent="0" lvl="0" marL="0" rtl="0" algn="r">
              <a:lnSpc>
                <a:spcPct val="100000"/>
              </a:lnSpc>
              <a:spcBef>
                <a:spcPts val="1000"/>
              </a:spcBef>
              <a:spcAft>
                <a:spcPts val="0"/>
              </a:spcAft>
              <a:buClr>
                <a:schemeClr val="dk1"/>
              </a:buClr>
              <a:buSzPts val="1100"/>
              <a:buFont typeface="Arial"/>
              <a:buNone/>
            </a:pPr>
            <a:r>
              <a:rPr i="1" lang="en">
                <a:solidFill>
                  <a:schemeClr val="dk1"/>
                </a:solidFill>
                <a:latin typeface="Consolas"/>
                <a:ea typeface="Consolas"/>
                <a:cs typeface="Consolas"/>
                <a:sym typeface="Consolas"/>
              </a:rPr>
              <a:t>//... More queries on next slide...</a:t>
            </a:r>
            <a:endParaRPr>
              <a:solidFill>
                <a:schemeClr val="dk1"/>
              </a:solidFill>
              <a:latin typeface="Consolas"/>
              <a:ea typeface="Consolas"/>
              <a:cs typeface="Consolas"/>
              <a:sym typeface="Consolas"/>
            </a:endParaRPr>
          </a:p>
        </p:txBody>
      </p:sp>
      <p:sp>
        <p:nvSpPr>
          <p:cNvPr id="381" name="Google Shape;381;p4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queries</a:t>
            </a:r>
            <a:endParaRPr/>
          </a:p>
          <a:p>
            <a:pPr indent="0" lvl="0" marL="0" rtl="0" algn="l">
              <a:spcBef>
                <a:spcPts val="0"/>
              </a:spcBef>
              <a:spcAft>
                <a:spcPts val="0"/>
              </a:spcAft>
              <a:buNone/>
            </a:pPr>
            <a:r>
              <a:t/>
            </a:r>
            <a:endParaRPr/>
          </a:p>
        </p:txBody>
      </p:sp>
      <p:sp>
        <p:nvSpPr>
          <p:cNvPr id="387" name="Google Shape;387;p4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@Query("DELETE FROM word_table")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void deleteAll();</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@Query("SELECT * from word_table ORDER BY word ASC")</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List&lt;Word&gt; getAllWords();</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@Query("SELECT * FROM word_table WHERE word LIKE :word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public List&lt;Word&gt; findWord(String word);</a:t>
            </a:r>
            <a:endParaRPr sz="2000">
              <a:solidFill>
                <a:schemeClr val="dk1"/>
              </a:solidFill>
              <a:latin typeface="Consolas"/>
              <a:ea typeface="Consolas"/>
              <a:cs typeface="Consolas"/>
              <a:sym typeface="Consolas"/>
            </a:endParaRPr>
          </a:p>
        </p:txBody>
      </p:sp>
      <p:sp>
        <p:nvSpPr>
          <p:cNvPr id="388" name="Google Shape;388;p4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Room database</a:t>
            </a:r>
            <a:endParaRPr/>
          </a:p>
        </p:txBody>
      </p:sp>
      <p:sp>
        <p:nvSpPr>
          <p:cNvPr id="394" name="Google Shape;394;p4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395" name="Google Shape;395;p4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4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9064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Contents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5" name="Google Shape;95;p16"/>
          <p:cNvSpPr txBox="1"/>
          <p:nvPr>
            <p:ph idx="1" type="body"/>
          </p:nvPr>
        </p:nvSpPr>
        <p:spPr>
          <a:xfrm>
            <a:off x="117875" y="1213575"/>
            <a:ext cx="4434000" cy="3411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lang="en">
                <a:solidFill>
                  <a:srgbClr val="000000"/>
                </a:solidFill>
              </a:rPr>
              <a:t>Architecture Components</a:t>
            </a:r>
            <a:endParaRPr>
              <a:solidFill>
                <a:schemeClr val="dk1"/>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Entity</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DAO</a:t>
            </a:r>
            <a:endParaRPr>
              <a:solidFill>
                <a:srgbClr val="000000"/>
              </a:solidFill>
            </a:endParaRPr>
          </a:p>
          <a:p>
            <a:pPr indent="-381000" lvl="0" marL="457200" rtl="0" algn="l">
              <a:spcBef>
                <a:spcPts val="0"/>
              </a:spcBef>
              <a:spcAft>
                <a:spcPts val="0"/>
              </a:spcAft>
              <a:buClr>
                <a:srgbClr val="000000"/>
              </a:buClr>
              <a:buSzPts val="2400"/>
              <a:buFont typeface="Consolas"/>
              <a:buChar char="●"/>
            </a:pPr>
            <a:r>
              <a:rPr lang="en">
                <a:solidFill>
                  <a:schemeClr val="dk1"/>
                </a:solidFill>
              </a:rPr>
              <a:t>Room database</a:t>
            </a:r>
            <a:endParaRPr>
              <a:solidFill>
                <a:srgbClr val="000000"/>
              </a:solidFill>
              <a:latin typeface="Consolas"/>
              <a:ea typeface="Consolas"/>
              <a:cs typeface="Consolas"/>
              <a:sym typeface="Consolas"/>
            </a:endParaRPr>
          </a:p>
        </p:txBody>
      </p:sp>
      <p:sp>
        <p:nvSpPr>
          <p:cNvPr id="96" name="Google Shape;96;p16"/>
          <p:cNvSpPr txBox="1"/>
          <p:nvPr>
            <p:ph idx="12" type="sldNum"/>
          </p:nvPr>
        </p:nvSpPr>
        <p:spPr>
          <a:xfrm>
            <a:off x="8472458" y="47354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 name="Google Shape;97;p16"/>
          <p:cNvSpPr txBox="1"/>
          <p:nvPr>
            <p:ph idx="1" type="body"/>
          </p:nvPr>
        </p:nvSpPr>
        <p:spPr>
          <a:xfrm>
            <a:off x="4767550" y="1213575"/>
            <a:ext cx="4094700" cy="3411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chemeClr val="dk1"/>
                </a:solidFill>
                <a:latin typeface="Consolas"/>
                <a:ea typeface="Consolas"/>
                <a:cs typeface="Consolas"/>
                <a:sym typeface="Consolas"/>
              </a:rPr>
              <a:t>ViewModel</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Repository</a:t>
            </a:r>
            <a:endParaRPr>
              <a:solidFill>
                <a:srgbClr val="000000"/>
              </a:solidFill>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Font typeface="Consolas"/>
              <a:buChar char="●"/>
            </a:pPr>
            <a:r>
              <a:rPr lang="en">
                <a:solidFill>
                  <a:schemeClr val="dk1"/>
                </a:solidFill>
                <a:latin typeface="Consolas"/>
                <a:ea typeface="Consolas"/>
                <a:cs typeface="Consolas"/>
                <a:sym typeface="Consolas"/>
              </a:rPr>
              <a:t>LiveData</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rPr>
              <a:t>Lifecycle</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a:t>
            </a:r>
            <a:endParaRPr/>
          </a:p>
        </p:txBody>
      </p:sp>
      <p:sp>
        <p:nvSpPr>
          <p:cNvPr id="402" name="Google Shape;402;p4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3" name="Google Shape;403;p43"/>
          <p:cNvPicPr preferRelativeResize="0"/>
          <p:nvPr/>
        </p:nvPicPr>
        <p:blipFill>
          <a:blip r:embed="rId3">
            <a:alphaModFix/>
          </a:blip>
          <a:stretch>
            <a:fillRect/>
          </a:stretch>
        </p:blipFill>
        <p:spPr>
          <a:xfrm>
            <a:off x="4916375" y="998478"/>
            <a:ext cx="4178075" cy="3649215"/>
          </a:xfrm>
          <a:prstGeom prst="rect">
            <a:avLst/>
          </a:prstGeom>
          <a:noFill/>
          <a:ln>
            <a:noFill/>
          </a:ln>
        </p:spPr>
      </p:pic>
      <p:sp>
        <p:nvSpPr>
          <p:cNvPr id="404" name="Google Shape;404;p43"/>
          <p:cNvSpPr txBox="1"/>
          <p:nvPr>
            <p:ph idx="1" type="body"/>
          </p:nvPr>
        </p:nvSpPr>
        <p:spPr>
          <a:xfrm>
            <a:off x="311700" y="1600200"/>
            <a:ext cx="5117700" cy="28926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Room is a robust SQL object mapping library</a:t>
            </a:r>
            <a:endParaRPr/>
          </a:p>
          <a:p>
            <a:pPr indent="-381000" lvl="0" marL="457200" rtl="0" algn="l">
              <a:lnSpc>
                <a:spcPct val="112000"/>
              </a:lnSpc>
              <a:spcBef>
                <a:spcPts val="4000"/>
              </a:spcBef>
              <a:spcAft>
                <a:spcPts val="0"/>
              </a:spcAft>
              <a:buSzPts val="2400"/>
              <a:buChar char="●"/>
            </a:pPr>
            <a:r>
              <a:rPr lang="en"/>
              <a:t>Generates SQLite Android code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a:t>
            </a:r>
            <a:endParaRPr/>
          </a:p>
        </p:txBody>
      </p:sp>
      <p:sp>
        <p:nvSpPr>
          <p:cNvPr id="410" name="Google Shape;410;p44"/>
          <p:cNvSpPr txBox="1"/>
          <p:nvPr>
            <p:ph idx="1" type="body"/>
          </p:nvPr>
        </p:nvSpPr>
        <p:spPr>
          <a:xfrm>
            <a:off x="311700" y="1076275"/>
            <a:ext cx="4471800" cy="34164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Room works with DAO and Entities</a:t>
            </a:r>
            <a:endParaRPr/>
          </a:p>
          <a:p>
            <a:pPr indent="-381000" lvl="0" marL="457200" rtl="0" algn="l">
              <a:spcBef>
                <a:spcPts val="1000"/>
              </a:spcBef>
              <a:spcAft>
                <a:spcPts val="0"/>
              </a:spcAft>
              <a:buSzPts val="2400"/>
              <a:buChar char="●"/>
            </a:pPr>
            <a:r>
              <a:rPr lang="en"/>
              <a:t>Entities define the database schema</a:t>
            </a:r>
            <a:endParaRPr/>
          </a:p>
          <a:p>
            <a:pPr indent="-381000" lvl="0" marL="457200" rtl="0" algn="l">
              <a:spcBef>
                <a:spcPts val="1000"/>
              </a:spcBef>
              <a:spcAft>
                <a:spcPts val="0"/>
              </a:spcAft>
              <a:buSzPts val="2400"/>
              <a:buChar char="●"/>
            </a:pPr>
            <a:r>
              <a:rPr lang="en"/>
              <a:t>DAO provides methods to access database</a:t>
            </a:r>
            <a:endParaRPr/>
          </a:p>
        </p:txBody>
      </p:sp>
      <p:sp>
        <p:nvSpPr>
          <p:cNvPr id="411" name="Google Shape;411;p4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2" name="Google Shape;412;p44"/>
          <p:cNvSpPr/>
          <p:nvPr/>
        </p:nvSpPr>
        <p:spPr>
          <a:xfrm>
            <a:off x="4965900" y="1493150"/>
            <a:ext cx="4178100" cy="20892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44"/>
          <p:cNvGrpSpPr/>
          <p:nvPr/>
        </p:nvGrpSpPr>
        <p:grpSpPr>
          <a:xfrm>
            <a:off x="5140800" y="1627963"/>
            <a:ext cx="4413750" cy="1714925"/>
            <a:chOff x="1857375" y="2857075"/>
            <a:chExt cx="4413750" cy="1714925"/>
          </a:xfrm>
        </p:grpSpPr>
        <p:sp>
          <p:nvSpPr>
            <p:cNvPr id="414" name="Google Shape;414;p44"/>
            <p:cNvSpPr/>
            <p:nvPr/>
          </p:nvSpPr>
          <p:spPr>
            <a:xfrm>
              <a:off x="1857375" y="3162300"/>
              <a:ext cx="3571800" cy="14097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p:nvPr/>
          </p:nvSpPr>
          <p:spPr>
            <a:xfrm>
              <a:off x="19345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416" name="Google Shape;416;p44"/>
            <p:cNvSpPr/>
            <p:nvPr/>
          </p:nvSpPr>
          <p:spPr>
            <a:xfrm>
              <a:off x="21753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417" name="Google Shape;417;p44"/>
            <p:cNvSpPr/>
            <p:nvPr/>
          </p:nvSpPr>
          <p:spPr>
            <a:xfrm>
              <a:off x="3261950" y="390977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grpSp>
          <p:nvGrpSpPr>
            <p:cNvPr id="418" name="Google Shape;418;p44"/>
            <p:cNvGrpSpPr/>
            <p:nvPr/>
          </p:nvGrpSpPr>
          <p:grpSpPr>
            <a:xfrm>
              <a:off x="2062163" y="3415088"/>
              <a:ext cx="1039025" cy="364875"/>
              <a:chOff x="5273675" y="941275"/>
              <a:chExt cx="1039025" cy="364875"/>
            </a:xfrm>
          </p:grpSpPr>
          <p:sp>
            <p:nvSpPr>
              <p:cNvPr id="419" name="Google Shape;419;p44"/>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420" name="Google Shape;420;p44"/>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421" name="Google Shape;421;p44"/>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422" name="Google Shape;422;p44"/>
            <p:cNvCxnSpPr/>
            <p:nvPr/>
          </p:nvCxnSpPr>
          <p:spPr>
            <a:xfrm>
              <a:off x="3657600" y="2857075"/>
              <a:ext cx="0" cy="1036200"/>
            </a:xfrm>
            <a:prstGeom prst="straightConnector1">
              <a:avLst/>
            </a:prstGeom>
            <a:noFill/>
            <a:ln cap="flat" cmpd="sng" w="19050">
              <a:solidFill>
                <a:srgbClr val="515151"/>
              </a:solidFill>
              <a:prstDash val="solid"/>
              <a:round/>
              <a:headEnd len="med" w="med" type="none"/>
              <a:tailEnd len="med" w="med" type="triangle"/>
            </a:ln>
          </p:spPr>
        </p:cxnSp>
        <p:cxnSp>
          <p:nvCxnSpPr>
            <p:cNvPr id="423" name="Google Shape;423;p44"/>
            <p:cNvCxnSpPr/>
            <p:nvPr/>
          </p:nvCxnSpPr>
          <p:spPr>
            <a:xfrm rot="10800000">
              <a:off x="2998125" y="410390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424" name="Google Shape;424;p44"/>
            <p:cNvCxnSpPr/>
            <p:nvPr/>
          </p:nvCxnSpPr>
          <p:spPr>
            <a:xfrm rot="10800000">
              <a:off x="2998125" y="425630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425" name="Google Shape;425;p44"/>
            <p:cNvSpPr/>
            <p:nvPr/>
          </p:nvSpPr>
          <p:spPr>
            <a:xfrm rot="10800000">
              <a:off x="5410125" y="37749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4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Room database</a:t>
            </a:r>
            <a:endParaRPr/>
          </a:p>
          <a:p>
            <a:pPr indent="0" lvl="0" marL="0" rtl="0" algn="l">
              <a:spcBef>
                <a:spcPts val="0"/>
              </a:spcBef>
              <a:spcAft>
                <a:spcPts val="0"/>
              </a:spcAft>
              <a:buNone/>
            </a:pPr>
            <a:r>
              <a:t/>
            </a:r>
            <a:endParaRPr/>
          </a:p>
        </p:txBody>
      </p:sp>
      <p:sp>
        <p:nvSpPr>
          <p:cNvPr id="431" name="Google Shape;431;p45"/>
          <p:cNvSpPr txBox="1"/>
          <p:nvPr>
            <p:ph idx="1" type="body"/>
          </p:nvPr>
        </p:nvSpPr>
        <p:spPr>
          <a:xfrm>
            <a:off x="228900" y="1061175"/>
            <a:ext cx="8520600" cy="34485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Clr>
                <a:srgbClr val="000000"/>
              </a:buClr>
              <a:buSzPts val="2400"/>
              <a:buChar char="●"/>
            </a:pPr>
            <a:r>
              <a:rPr lang="en">
                <a:solidFill>
                  <a:srgbClr val="000000"/>
                </a:solidFill>
              </a:rPr>
              <a:t>Create public abstract class extending </a:t>
            </a:r>
            <a:r>
              <a:rPr lang="en">
                <a:solidFill>
                  <a:srgbClr val="000000"/>
                </a:solidFill>
                <a:latin typeface="Consolas"/>
                <a:ea typeface="Consolas"/>
                <a:cs typeface="Consolas"/>
                <a:sym typeface="Consolas"/>
              </a:rPr>
              <a:t>RoomDatabase</a:t>
            </a:r>
            <a:endParaRPr>
              <a:solidFill>
                <a:srgbClr val="000000"/>
              </a:solidFill>
              <a:latin typeface="Consolas"/>
              <a:ea typeface="Consolas"/>
              <a:cs typeface="Consolas"/>
              <a:sym typeface="Consolas"/>
            </a:endParaRPr>
          </a:p>
          <a:p>
            <a:pPr indent="-381000" lvl="0" marL="457200" rtl="0" algn="l">
              <a:spcBef>
                <a:spcPts val="1000"/>
              </a:spcBef>
              <a:spcAft>
                <a:spcPts val="0"/>
              </a:spcAft>
              <a:buClr>
                <a:schemeClr val="dk1"/>
              </a:buClr>
              <a:buSzPts val="2400"/>
              <a:buChar char="●"/>
            </a:pPr>
            <a:r>
              <a:rPr lang="en">
                <a:solidFill>
                  <a:schemeClr val="dk1"/>
                </a:solidFill>
              </a:rPr>
              <a:t>Annotate as </a:t>
            </a:r>
            <a:r>
              <a:rPr lang="en">
                <a:solidFill>
                  <a:schemeClr val="dk1"/>
                </a:solidFill>
                <a:latin typeface="Consolas"/>
                <a:ea typeface="Consolas"/>
                <a:cs typeface="Consolas"/>
                <a:sym typeface="Consolas"/>
              </a:rPr>
              <a:t>@Database</a:t>
            </a:r>
            <a:endParaRPr>
              <a:solidFill>
                <a:schemeClr val="dk1"/>
              </a:solidFill>
              <a:latin typeface="Consolas"/>
              <a:ea typeface="Consolas"/>
              <a:cs typeface="Consolas"/>
              <a:sym typeface="Consolas"/>
            </a:endParaRPr>
          </a:p>
          <a:p>
            <a:pPr indent="-381000" lvl="0" marL="457200" rtl="0" algn="l">
              <a:spcBef>
                <a:spcPts val="1000"/>
              </a:spcBef>
              <a:spcAft>
                <a:spcPts val="0"/>
              </a:spcAft>
              <a:buClr>
                <a:schemeClr val="dk1"/>
              </a:buClr>
              <a:buSzPts val="2400"/>
              <a:buChar char="●"/>
            </a:pPr>
            <a:r>
              <a:rPr lang="en">
                <a:solidFill>
                  <a:schemeClr val="dk1"/>
                </a:solidFill>
              </a:rPr>
              <a:t>Declare entities for database schema </a:t>
            </a:r>
            <a:br>
              <a:rPr lang="en">
                <a:solidFill>
                  <a:schemeClr val="dk1"/>
                </a:solidFill>
              </a:rPr>
            </a:br>
            <a:r>
              <a:rPr lang="en">
                <a:solidFill>
                  <a:schemeClr val="dk1"/>
                </a:solidFill>
              </a:rPr>
              <a:t>and set version number</a:t>
            </a:r>
            <a:endParaRPr>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@Database(entities = {Word.class}, version = 1)</a:t>
            </a:r>
            <a:endParaRPr sz="2000">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sz="2000">
                <a:solidFill>
                  <a:schemeClr val="dk1"/>
                </a:solidFill>
                <a:latin typeface="Consolas"/>
                <a:ea typeface="Consolas"/>
                <a:cs typeface="Consolas"/>
                <a:sym typeface="Consolas"/>
              </a:rPr>
              <a:t>public abstract class WordRoomDatabase extends RoomDatabase</a:t>
            </a:r>
            <a:endParaRPr sz="2000">
              <a:solidFill>
                <a:srgbClr val="000000"/>
              </a:solidFill>
              <a:latin typeface="Consolas"/>
              <a:ea typeface="Consolas"/>
              <a:cs typeface="Consolas"/>
              <a:sym typeface="Consolas"/>
            </a:endParaRPr>
          </a:p>
        </p:txBody>
      </p:sp>
      <p:sp>
        <p:nvSpPr>
          <p:cNvPr id="432" name="Google Shape;432;p4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4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class example</a:t>
            </a:r>
            <a:endParaRPr/>
          </a:p>
          <a:p>
            <a:pPr indent="0" lvl="0" marL="0" rtl="0" algn="l">
              <a:spcBef>
                <a:spcPts val="0"/>
              </a:spcBef>
              <a:spcAft>
                <a:spcPts val="0"/>
              </a:spcAft>
              <a:buNone/>
            </a:pPr>
            <a:r>
              <a:t/>
            </a:r>
            <a:endParaRPr/>
          </a:p>
        </p:txBody>
      </p:sp>
      <p:sp>
        <p:nvSpPr>
          <p:cNvPr id="438" name="Google Shape;438;p46"/>
          <p:cNvSpPr txBox="1"/>
          <p:nvPr>
            <p:ph idx="1" type="body"/>
          </p:nvPr>
        </p:nvSpPr>
        <p:spPr>
          <a:xfrm>
            <a:off x="311700" y="1370450"/>
            <a:ext cx="6776100" cy="333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@Database(entities = {Word.class}, version = 1)</a:t>
            </a:r>
            <a:endParaRPr sz="2000">
              <a:solidFill>
                <a:srgbClr val="000000"/>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public abstract class WordRoomDatabase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extends</a:t>
            </a:r>
            <a:r>
              <a:rPr lang="en" sz="2000">
                <a:solidFill>
                  <a:srgbClr val="000000"/>
                </a:solidFill>
                <a:latin typeface="Consolas"/>
                <a:ea typeface="Consolas"/>
                <a:cs typeface="Consolas"/>
                <a:sym typeface="Consolas"/>
              </a:rPr>
              <a:t> </a:t>
            </a:r>
            <a:r>
              <a:rPr lang="en" sz="2000">
                <a:solidFill>
                  <a:srgbClr val="000000"/>
                </a:solidFill>
                <a:latin typeface="Consolas"/>
                <a:ea typeface="Consolas"/>
                <a:cs typeface="Consolas"/>
                <a:sym typeface="Consolas"/>
              </a:rPr>
              <a:t>RoomDatabase { </a:t>
            </a:r>
            <a:endParaRPr sz="2000">
              <a:solidFill>
                <a:srgbClr val="000000"/>
              </a:solidFill>
              <a:latin typeface="Consolas"/>
              <a:ea typeface="Consolas"/>
              <a:cs typeface="Consolas"/>
              <a:sym typeface="Consolas"/>
            </a:endParaRPr>
          </a:p>
          <a:p>
            <a:pPr indent="0" lvl="0" marL="0" rtl="0" algn="l">
              <a:lnSpc>
                <a:spcPct val="100000"/>
              </a:lnSpc>
              <a:spcBef>
                <a:spcPts val="300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public abstract WordDao wordDao();</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private static WordRoomDatabase INSTANCE;</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 ... create instance here</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a:t>
            </a:r>
            <a:endParaRPr sz="2000">
              <a:solidFill>
                <a:srgbClr val="000000"/>
              </a:solidFill>
              <a:latin typeface="Consolas"/>
              <a:ea typeface="Consolas"/>
              <a:cs typeface="Consolas"/>
              <a:sym typeface="Consolas"/>
            </a:endParaRPr>
          </a:p>
        </p:txBody>
      </p:sp>
      <p:sp>
        <p:nvSpPr>
          <p:cNvPr id="439" name="Google Shape;439;p4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40" name="Google Shape;440;p46"/>
          <p:cNvGrpSpPr/>
          <p:nvPr/>
        </p:nvGrpSpPr>
        <p:grpSpPr>
          <a:xfrm>
            <a:off x="7151188" y="3099050"/>
            <a:ext cx="1857375" cy="1543050"/>
            <a:chOff x="7151188" y="2489450"/>
            <a:chExt cx="1857375" cy="1543050"/>
          </a:xfrm>
        </p:grpSpPr>
        <p:pic>
          <p:nvPicPr>
            <p:cNvPr id="441" name="Google Shape;441;p46"/>
            <p:cNvPicPr preferRelativeResize="0"/>
            <p:nvPr/>
          </p:nvPicPr>
          <p:blipFill>
            <a:blip r:embed="rId3">
              <a:alphaModFix/>
            </a:blip>
            <a:stretch>
              <a:fillRect/>
            </a:stretch>
          </p:blipFill>
          <p:spPr>
            <a:xfrm>
              <a:off x="7151188" y="2489450"/>
              <a:ext cx="1857375" cy="1543050"/>
            </a:xfrm>
            <a:prstGeom prst="rect">
              <a:avLst/>
            </a:prstGeom>
            <a:noFill/>
            <a:ln>
              <a:noFill/>
            </a:ln>
          </p:spPr>
        </p:pic>
        <p:sp>
          <p:nvSpPr>
            <p:cNvPr id="442" name="Google Shape;442;p46"/>
            <p:cNvSpPr txBox="1"/>
            <p:nvPr/>
          </p:nvSpPr>
          <p:spPr>
            <a:xfrm>
              <a:off x="7355200" y="2540900"/>
              <a:ext cx="1553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Create database as singleton instance</a:t>
              </a:r>
              <a:endParaRPr i="1" sz="2000">
                <a:latin typeface="Roboto"/>
                <a:ea typeface="Roboto"/>
                <a:cs typeface="Roboto"/>
                <a:sym typeface="Roboto"/>
              </a:endParaRPr>
            </a:p>
          </p:txBody>
        </p:sp>
      </p:grpSp>
      <p:sp>
        <p:nvSpPr>
          <p:cNvPr id="443" name="Google Shape;443;p46"/>
          <p:cNvSpPr/>
          <p:nvPr/>
        </p:nvSpPr>
        <p:spPr>
          <a:xfrm>
            <a:off x="6017900" y="3176775"/>
            <a:ext cx="1183056" cy="390886"/>
          </a:xfrm>
          <a:custGeom>
            <a:rect b="b" l="l" r="r" t="t"/>
            <a:pathLst>
              <a:path extrusionOk="0" h="15979" w="61722">
                <a:moveTo>
                  <a:pt x="61722" y="15979"/>
                </a:moveTo>
                <a:cubicBezTo>
                  <a:pt x="59596" y="14539"/>
                  <a:pt x="54315" y="9876"/>
                  <a:pt x="48966" y="7338"/>
                </a:cubicBezTo>
                <a:cubicBezTo>
                  <a:pt x="43617" y="4801"/>
                  <a:pt x="36211" y="1714"/>
                  <a:pt x="29627" y="754"/>
                </a:cubicBezTo>
                <a:cubicBezTo>
                  <a:pt x="23043" y="-206"/>
                  <a:pt x="14402" y="-343"/>
                  <a:pt x="9464" y="1577"/>
                </a:cubicBezTo>
                <a:cubicBezTo>
                  <a:pt x="4526" y="3497"/>
                  <a:pt x="1577" y="10492"/>
                  <a:pt x="0" y="12275"/>
                </a:cubicBezTo>
              </a:path>
            </a:pathLst>
          </a:custGeom>
          <a:noFill/>
          <a:ln cap="flat" cmpd="sng" w="38100">
            <a:solidFill>
              <a:srgbClr val="039BE5"/>
            </a:solidFill>
            <a:prstDash val="dash"/>
            <a:round/>
            <a:headEnd len="med" w="med" type="none"/>
            <a:tailEnd len="med" w="med" type="triangle"/>
          </a:ln>
        </p:spPr>
      </p:sp>
      <p:grpSp>
        <p:nvGrpSpPr>
          <p:cNvPr id="444" name="Google Shape;444;p46"/>
          <p:cNvGrpSpPr/>
          <p:nvPr/>
        </p:nvGrpSpPr>
        <p:grpSpPr>
          <a:xfrm>
            <a:off x="7190438" y="2159023"/>
            <a:ext cx="1857375" cy="822137"/>
            <a:chOff x="7151188" y="2632468"/>
            <a:chExt cx="1857375" cy="1543050"/>
          </a:xfrm>
        </p:grpSpPr>
        <p:pic>
          <p:nvPicPr>
            <p:cNvPr id="445" name="Google Shape;445;p46"/>
            <p:cNvPicPr preferRelativeResize="0"/>
            <p:nvPr/>
          </p:nvPicPr>
          <p:blipFill>
            <a:blip r:embed="rId3">
              <a:alphaModFix/>
            </a:blip>
            <a:stretch>
              <a:fillRect/>
            </a:stretch>
          </p:blipFill>
          <p:spPr>
            <a:xfrm>
              <a:off x="7151188" y="2632468"/>
              <a:ext cx="1857375" cy="1543050"/>
            </a:xfrm>
            <a:prstGeom prst="rect">
              <a:avLst/>
            </a:prstGeom>
            <a:noFill/>
            <a:ln>
              <a:noFill/>
            </a:ln>
          </p:spPr>
        </p:pic>
        <p:sp>
          <p:nvSpPr>
            <p:cNvPr id="446" name="Google Shape;446;p46"/>
            <p:cNvSpPr txBox="1"/>
            <p:nvPr/>
          </p:nvSpPr>
          <p:spPr>
            <a:xfrm>
              <a:off x="7279000" y="2683918"/>
              <a:ext cx="1553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DAO for database</a:t>
              </a:r>
              <a:endParaRPr i="1" sz="2000">
                <a:latin typeface="Roboto"/>
                <a:ea typeface="Roboto"/>
                <a:cs typeface="Roboto"/>
                <a:sym typeface="Roboto"/>
              </a:endParaRPr>
            </a:p>
          </p:txBody>
        </p:sp>
      </p:grpSp>
      <p:sp>
        <p:nvSpPr>
          <p:cNvPr id="447" name="Google Shape;447;p46"/>
          <p:cNvSpPr/>
          <p:nvPr/>
        </p:nvSpPr>
        <p:spPr>
          <a:xfrm>
            <a:off x="2633475" y="1203575"/>
            <a:ext cx="4906900" cy="329219"/>
          </a:xfrm>
          <a:custGeom>
            <a:rect b="b" l="l" r="r" t="t"/>
            <a:pathLst>
              <a:path extrusionOk="0" h="18558" w="196276">
                <a:moveTo>
                  <a:pt x="196276" y="18558"/>
                </a:moveTo>
                <a:cubicBezTo>
                  <a:pt x="192641" y="16912"/>
                  <a:pt x="183725" y="11494"/>
                  <a:pt x="174467" y="8682"/>
                </a:cubicBezTo>
                <a:cubicBezTo>
                  <a:pt x="165209" y="5870"/>
                  <a:pt x="155471" y="2990"/>
                  <a:pt x="140726" y="1687"/>
                </a:cubicBezTo>
                <a:cubicBezTo>
                  <a:pt x="125981" y="384"/>
                  <a:pt x="104996" y="933"/>
                  <a:pt x="85999" y="864"/>
                </a:cubicBezTo>
                <a:cubicBezTo>
                  <a:pt x="67002" y="795"/>
                  <a:pt x="41079" y="-1194"/>
                  <a:pt x="26746" y="1275"/>
                </a:cubicBezTo>
                <a:cubicBezTo>
                  <a:pt x="12413" y="3744"/>
                  <a:pt x="4458" y="13277"/>
                  <a:pt x="0" y="15677"/>
                </a:cubicBezTo>
              </a:path>
            </a:pathLst>
          </a:custGeom>
          <a:noFill/>
          <a:ln cap="flat" cmpd="sng" w="38100">
            <a:solidFill>
              <a:srgbClr val="9900FF"/>
            </a:solidFill>
            <a:prstDash val="dash"/>
            <a:round/>
            <a:headEnd len="med" w="med" type="none"/>
            <a:tailEnd len="med" w="med" type="triangle"/>
          </a:ln>
        </p:spPr>
      </p:sp>
      <p:grpSp>
        <p:nvGrpSpPr>
          <p:cNvPr id="448" name="Google Shape;448;p46"/>
          <p:cNvGrpSpPr/>
          <p:nvPr/>
        </p:nvGrpSpPr>
        <p:grpSpPr>
          <a:xfrm>
            <a:off x="7190438" y="1168423"/>
            <a:ext cx="1857375" cy="822137"/>
            <a:chOff x="7151188" y="487198"/>
            <a:chExt cx="1857375" cy="1543050"/>
          </a:xfrm>
        </p:grpSpPr>
        <p:pic>
          <p:nvPicPr>
            <p:cNvPr id="449" name="Google Shape;449;p46"/>
            <p:cNvPicPr preferRelativeResize="0"/>
            <p:nvPr/>
          </p:nvPicPr>
          <p:blipFill>
            <a:blip r:embed="rId3">
              <a:alphaModFix/>
            </a:blip>
            <a:stretch>
              <a:fillRect/>
            </a:stretch>
          </p:blipFill>
          <p:spPr>
            <a:xfrm>
              <a:off x="7151188" y="487198"/>
              <a:ext cx="1857375" cy="1543050"/>
            </a:xfrm>
            <a:prstGeom prst="rect">
              <a:avLst/>
            </a:prstGeom>
            <a:noFill/>
            <a:ln>
              <a:noFill/>
            </a:ln>
          </p:spPr>
        </p:pic>
        <p:sp>
          <p:nvSpPr>
            <p:cNvPr id="450" name="Google Shape;450;p46"/>
            <p:cNvSpPr txBox="1"/>
            <p:nvPr/>
          </p:nvSpPr>
          <p:spPr>
            <a:xfrm>
              <a:off x="7279000" y="538648"/>
              <a:ext cx="16725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Entity defines</a:t>
              </a:r>
              <a:endParaRPr i="1" sz="2000">
                <a:latin typeface="Roboto"/>
                <a:ea typeface="Roboto"/>
                <a:cs typeface="Roboto"/>
                <a:sym typeface="Roboto"/>
              </a:endParaRPr>
            </a:p>
            <a:p>
              <a:pPr indent="0" lvl="0" marL="0" rtl="0" algn="l">
                <a:spcBef>
                  <a:spcPts val="0"/>
                </a:spcBef>
                <a:spcAft>
                  <a:spcPts val="0"/>
                </a:spcAft>
                <a:buNone/>
              </a:pPr>
              <a:r>
                <a:rPr i="1" lang="en" sz="2000">
                  <a:latin typeface="Roboto"/>
                  <a:ea typeface="Roboto"/>
                  <a:cs typeface="Roboto"/>
                  <a:sym typeface="Roboto"/>
                </a:rPr>
                <a:t>DB schema</a:t>
              </a:r>
              <a:endParaRPr i="1" sz="2000">
                <a:latin typeface="Roboto"/>
                <a:ea typeface="Roboto"/>
                <a:cs typeface="Roboto"/>
                <a:sym typeface="Roboto"/>
              </a:endParaRPr>
            </a:p>
          </p:txBody>
        </p:sp>
      </p:grpSp>
      <p:sp>
        <p:nvSpPr>
          <p:cNvPr id="451" name="Google Shape;451;p46"/>
          <p:cNvSpPr/>
          <p:nvPr/>
        </p:nvSpPr>
        <p:spPr>
          <a:xfrm>
            <a:off x="3909050" y="2596761"/>
            <a:ext cx="3312425" cy="345325"/>
          </a:xfrm>
          <a:custGeom>
            <a:rect b="b" l="l" r="r" t="t"/>
            <a:pathLst>
              <a:path extrusionOk="0" h="13813" w="132497">
                <a:moveTo>
                  <a:pt x="132497" y="10110"/>
                </a:moveTo>
                <a:cubicBezTo>
                  <a:pt x="128999" y="8876"/>
                  <a:pt x="122347" y="4212"/>
                  <a:pt x="111511" y="2703"/>
                </a:cubicBezTo>
                <a:cubicBezTo>
                  <a:pt x="100675" y="1194"/>
                  <a:pt x="82365" y="1331"/>
                  <a:pt x="67483" y="1057"/>
                </a:cubicBezTo>
                <a:cubicBezTo>
                  <a:pt x="52601" y="783"/>
                  <a:pt x="33467" y="-1069"/>
                  <a:pt x="22220" y="1057"/>
                </a:cubicBezTo>
                <a:cubicBezTo>
                  <a:pt x="10973" y="3183"/>
                  <a:pt x="3703" y="11687"/>
                  <a:pt x="0" y="13813"/>
                </a:cubicBezTo>
              </a:path>
            </a:pathLst>
          </a:custGeom>
          <a:noFill/>
          <a:ln cap="flat" cmpd="sng" w="38100">
            <a:solidFill>
              <a:srgbClr val="0000FF"/>
            </a:solidFill>
            <a:prstDash val="dash"/>
            <a:round/>
            <a:headEnd len="med" w="med" type="none"/>
            <a:tailEnd len="med" w="med" type="triangle"/>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Database builder</a:t>
            </a:r>
            <a:endParaRPr/>
          </a:p>
          <a:p>
            <a:pPr indent="0" lvl="0" marL="0" rtl="0" algn="l">
              <a:spcBef>
                <a:spcPts val="0"/>
              </a:spcBef>
              <a:spcAft>
                <a:spcPts val="0"/>
              </a:spcAft>
              <a:buNone/>
            </a:pPr>
            <a:r>
              <a:t/>
            </a:r>
            <a:endParaRPr/>
          </a:p>
        </p:txBody>
      </p:sp>
      <p:sp>
        <p:nvSpPr>
          <p:cNvPr id="457" name="Google Shape;457;p47"/>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Use Room's database builder to create the database</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Create DB as singleton instance</a:t>
            </a:r>
            <a:endParaRPr>
              <a:solidFill>
                <a:srgbClr val="000000"/>
              </a:solidFill>
            </a:endParaRPr>
          </a:p>
          <a:p>
            <a:pPr indent="0" lvl="0" marL="457200" rtl="0" algn="l">
              <a:lnSpc>
                <a:spcPct val="115000"/>
              </a:lnSpc>
              <a:spcBef>
                <a:spcPts val="1000"/>
              </a:spcBef>
              <a:spcAft>
                <a:spcPts val="0"/>
              </a:spcAft>
              <a:buNone/>
            </a:pPr>
            <a:r>
              <a:t/>
            </a:r>
            <a:endParaRPr>
              <a:solidFill>
                <a:schemeClr val="dk1"/>
              </a:solidFill>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chemeClr val="dk1"/>
                </a:solidFill>
                <a:latin typeface="Consolas"/>
                <a:ea typeface="Consolas"/>
                <a:cs typeface="Consolas"/>
                <a:sym typeface="Consolas"/>
              </a:rPr>
              <a:t>private static WordRoomDatabase INSTANCE;</a:t>
            </a:r>
            <a:endParaRPr>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chemeClr val="dk1"/>
                </a:solidFill>
                <a:highlight>
                  <a:schemeClr val="lt1"/>
                </a:highlight>
                <a:latin typeface="Consolas"/>
                <a:ea typeface="Consolas"/>
                <a:cs typeface="Consolas"/>
                <a:sym typeface="Consolas"/>
              </a:rPr>
              <a:t>INSTANCE = Room.databaseBuilder(...)</a:t>
            </a:r>
            <a:endParaRPr>
              <a:solidFill>
                <a:schemeClr val="dk1"/>
              </a:solidFill>
              <a:highlight>
                <a:schemeClr val="lt1"/>
              </a:highlight>
              <a:latin typeface="Consolas"/>
              <a:ea typeface="Consolas"/>
              <a:cs typeface="Consolas"/>
              <a:sym typeface="Consolas"/>
            </a:endParaRPr>
          </a:p>
          <a:p>
            <a:pPr indent="0" lvl="0" marL="914400" rtl="0" algn="l">
              <a:lnSpc>
                <a:spcPct val="115000"/>
              </a:lnSpc>
              <a:spcBef>
                <a:spcPts val="1000"/>
              </a:spcBef>
              <a:spcAft>
                <a:spcPts val="0"/>
              </a:spcAft>
              <a:buNone/>
            </a:pPr>
            <a:r>
              <a:rPr lang="en">
                <a:solidFill>
                  <a:schemeClr val="dk1"/>
                </a:solidFill>
                <a:highlight>
                  <a:schemeClr val="lt1"/>
                </a:highlight>
                <a:latin typeface="Consolas"/>
                <a:ea typeface="Consolas"/>
                <a:cs typeface="Consolas"/>
                <a:sym typeface="Consolas"/>
              </a:rPr>
              <a:t>.build();</a:t>
            </a:r>
            <a:endParaRPr>
              <a:solidFill>
                <a:srgbClr val="000000"/>
              </a:solidFill>
              <a:latin typeface="Consolas"/>
              <a:ea typeface="Consolas"/>
              <a:cs typeface="Consolas"/>
              <a:sym typeface="Consolas"/>
            </a:endParaRPr>
          </a:p>
        </p:txBody>
      </p:sp>
      <p:sp>
        <p:nvSpPr>
          <p:cNvPr id="458" name="Google Shape;458;p4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4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database class and name</a:t>
            </a:r>
            <a:endParaRPr/>
          </a:p>
          <a:p>
            <a:pPr indent="0" lvl="0" marL="0" rtl="0" algn="l">
              <a:spcBef>
                <a:spcPts val="0"/>
              </a:spcBef>
              <a:spcAft>
                <a:spcPts val="0"/>
              </a:spcAft>
              <a:buNone/>
            </a:pPr>
            <a:r>
              <a:t/>
            </a:r>
            <a:endParaRPr/>
          </a:p>
        </p:txBody>
      </p:sp>
      <p:sp>
        <p:nvSpPr>
          <p:cNvPr id="464" name="Google Shape;464;p48"/>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 </a:t>
            </a:r>
            <a:r>
              <a:rPr lang="en">
                <a:solidFill>
                  <a:srgbClr val="000000"/>
                </a:solidFill>
                <a:latin typeface="Consolas"/>
                <a:ea typeface="Consolas"/>
                <a:cs typeface="Consolas"/>
                <a:sym typeface="Consolas"/>
              </a:rPr>
              <a:t>Room</a:t>
            </a:r>
            <a:r>
              <a:rPr lang="en"/>
              <a:t> database class and database name</a:t>
            </a:r>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chemeClr val="lt1"/>
                </a:highlight>
                <a:latin typeface="Consolas"/>
                <a:ea typeface="Consolas"/>
                <a:cs typeface="Consolas"/>
                <a:sym typeface="Consolas"/>
              </a:rPr>
              <a:t>WordRoomDatabase.class, "word_database")</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65" name="Google Shape;465;p4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4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onOpen callback</a:t>
            </a:r>
            <a:endParaRPr/>
          </a:p>
          <a:p>
            <a:pPr indent="0" lvl="0" marL="0" rtl="0" algn="l">
              <a:spcBef>
                <a:spcPts val="0"/>
              </a:spcBef>
              <a:spcAft>
                <a:spcPts val="0"/>
              </a:spcAft>
              <a:buNone/>
            </a:pPr>
            <a:r>
              <a:t/>
            </a:r>
            <a:endParaRPr/>
          </a:p>
        </p:txBody>
      </p:sp>
      <p:sp>
        <p:nvSpPr>
          <p:cNvPr id="471" name="Google Shape;471;p49"/>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 </a:t>
            </a:r>
            <a:r>
              <a:rPr lang="en">
                <a:solidFill>
                  <a:srgbClr val="000000"/>
                </a:solidFill>
                <a:latin typeface="Consolas"/>
                <a:ea typeface="Consolas"/>
                <a:cs typeface="Consolas"/>
                <a:sym typeface="Consolas"/>
              </a:rPr>
              <a:t>onOpen</a:t>
            </a:r>
            <a:r>
              <a:rPr lang="en">
                <a:solidFill>
                  <a:srgbClr val="000000"/>
                </a:solidFill>
              </a:rPr>
              <a:t> callback</a:t>
            </a:r>
            <a:endParaRPr sz="2000">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WordRoomDatabase.class, "word_database")</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rgbClr val="FFFFFF"/>
                </a:highlight>
                <a:latin typeface="Consolas"/>
                <a:ea typeface="Consolas"/>
                <a:cs typeface="Consolas"/>
                <a:sym typeface="Consolas"/>
              </a:rPr>
              <a:t>.addCallback(</a:t>
            </a:r>
            <a:r>
              <a:rPr b="1" lang="en">
                <a:latin typeface="Consolas"/>
                <a:ea typeface="Consolas"/>
                <a:cs typeface="Consolas"/>
                <a:sym typeface="Consolas"/>
              </a:rPr>
              <a:t>sOnOpenCallback</a:t>
            </a:r>
            <a:r>
              <a:rPr b="1" lang="en">
                <a:solidFill>
                  <a:schemeClr val="dk1"/>
                </a:solidFill>
                <a:highlight>
                  <a:srgbClr val="FFFFFF"/>
                </a:highlight>
                <a:latin typeface="Consolas"/>
                <a:ea typeface="Consolas"/>
                <a:cs typeface="Consolas"/>
                <a:sym typeface="Consolas"/>
              </a:rPr>
              <a:t>)</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72" name="Google Shape;472;p4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migration strategy</a:t>
            </a:r>
            <a:endParaRPr/>
          </a:p>
        </p:txBody>
      </p:sp>
      <p:sp>
        <p:nvSpPr>
          <p:cNvPr id="478" name="Google Shape;478;p50"/>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a:t>
            </a:r>
            <a:r>
              <a:rPr lang="en"/>
              <a:t> migration strategy </a:t>
            </a:r>
            <a:r>
              <a:rPr lang="en">
                <a:solidFill>
                  <a:srgbClr val="000000"/>
                </a:solidFill>
              </a:rPr>
              <a:t>callback</a:t>
            </a:r>
            <a:endParaRPr sz="2000">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context.getApplicationContext(),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WordRoomDatabase.class, "word_database")</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rgbClr val="FFFFFF"/>
                </a:highlight>
                <a:latin typeface="Consolas"/>
                <a:ea typeface="Consolas"/>
                <a:cs typeface="Consolas"/>
                <a:sym typeface="Consolas"/>
              </a:rPr>
              <a:t>.addCallback(</a:t>
            </a:r>
            <a:r>
              <a:rPr lang="en">
                <a:solidFill>
                  <a:srgbClr val="666666"/>
                </a:solidFill>
                <a:latin typeface="Consolas"/>
                <a:ea typeface="Consolas"/>
                <a:cs typeface="Consolas"/>
                <a:sym typeface="Consolas"/>
              </a:rPr>
              <a:t>sOnOpenCallback</a:t>
            </a:r>
            <a:r>
              <a:rPr lang="en">
                <a:solidFill>
                  <a:srgbClr val="666666"/>
                </a:solidFill>
                <a:highlight>
                  <a:srgbClr val="FFFFFF"/>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chemeClr val="lt1"/>
                </a:highlight>
                <a:latin typeface="Consolas"/>
                <a:ea typeface="Consolas"/>
                <a:cs typeface="Consolas"/>
                <a:sym typeface="Consolas"/>
              </a:rPr>
              <a:t>.fallbackToDestructiveMigration()</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79" name="Google Shape;479;p5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5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database creation example</a:t>
            </a:r>
            <a:endParaRPr/>
          </a:p>
          <a:p>
            <a:pPr indent="0" lvl="0" marL="0" rtl="0" algn="l">
              <a:spcBef>
                <a:spcPts val="0"/>
              </a:spcBef>
              <a:spcAft>
                <a:spcPts val="0"/>
              </a:spcAft>
              <a:buNone/>
            </a:pPr>
            <a:r>
              <a:t/>
            </a:r>
            <a:endParaRPr/>
          </a:p>
        </p:txBody>
      </p:sp>
      <p:sp>
        <p:nvSpPr>
          <p:cNvPr id="485" name="Google Shape;485;p5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static </a:t>
            </a:r>
            <a:r>
              <a:rPr lang="en" sz="1800">
                <a:solidFill>
                  <a:srgbClr val="000000"/>
                </a:solidFill>
                <a:highlight>
                  <a:srgbClr val="FFFFFF"/>
                </a:highlight>
                <a:latin typeface="Consolas"/>
                <a:ea typeface="Consolas"/>
                <a:cs typeface="Consolas"/>
                <a:sym typeface="Consolas"/>
              </a:rPr>
              <a:t>WordRoomDatabase getDatabase(</a:t>
            </a:r>
            <a:r>
              <a:rPr b="1" lang="en" sz="1800">
                <a:solidFill>
                  <a:srgbClr val="000000"/>
                </a:solidFill>
                <a:highlight>
                  <a:srgbClr val="FFFFFF"/>
                </a:highlight>
                <a:latin typeface="Consolas"/>
                <a:ea typeface="Consolas"/>
                <a:cs typeface="Consolas"/>
                <a:sym typeface="Consolas"/>
              </a:rPr>
              <a:t>final </a:t>
            </a:r>
            <a:r>
              <a:rPr lang="en" sz="1800">
                <a:solidFill>
                  <a:srgbClr val="000000"/>
                </a:solidFill>
                <a:highlight>
                  <a:srgbClr val="FFFFFF"/>
                </a:highlight>
                <a:latin typeface="Consolas"/>
                <a:ea typeface="Consolas"/>
                <a:cs typeface="Consolas"/>
                <a:sym typeface="Consolas"/>
              </a:rPr>
              <a:t>Context context)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if </a:t>
            </a:r>
            <a:r>
              <a:rPr lang="en" sz="1800">
                <a:solidFill>
                  <a:srgbClr val="000000"/>
                </a:solidFill>
                <a:highlight>
                  <a:srgbClr val="FFFFFF"/>
                </a:highlight>
                <a:latin typeface="Consolas"/>
                <a:ea typeface="Consolas"/>
                <a:cs typeface="Consolas"/>
                <a:sym typeface="Consolas"/>
              </a:rPr>
              <a:t>(</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null</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synchronized </a:t>
            </a:r>
            <a:r>
              <a:rPr lang="en" sz="1800">
                <a:solidFill>
                  <a:srgbClr val="000000"/>
                </a:solidFill>
                <a:highlight>
                  <a:srgbClr val="FFFFFF"/>
                </a:highlight>
                <a:latin typeface="Consolas"/>
                <a:ea typeface="Consolas"/>
                <a:cs typeface="Consolas"/>
                <a:sym typeface="Consolas"/>
              </a:rPr>
              <a:t>(WordRoomDatabase.</a:t>
            </a:r>
            <a:r>
              <a:rPr b="1" lang="en" sz="1800">
                <a:solidFill>
                  <a:srgbClr val="000000"/>
                </a:solidFill>
                <a:highlight>
                  <a:srgbClr val="FFFFFF"/>
                </a:highlight>
                <a:latin typeface="Consolas"/>
                <a:ea typeface="Consolas"/>
                <a:cs typeface="Consolas"/>
                <a:sym typeface="Consolas"/>
              </a:rPr>
              <a:t>class</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if </a:t>
            </a:r>
            <a:r>
              <a:rPr lang="en" sz="1800">
                <a:solidFill>
                  <a:srgbClr val="000000"/>
                </a:solidFill>
                <a:highlight>
                  <a:srgbClr val="FFFFFF"/>
                </a:highlight>
                <a:latin typeface="Consolas"/>
                <a:ea typeface="Consolas"/>
                <a:cs typeface="Consolas"/>
                <a:sym typeface="Consolas"/>
              </a:rPr>
              <a:t>(</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null</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Room.</a:t>
            </a:r>
            <a:r>
              <a:rPr i="1" lang="en" sz="1800">
                <a:solidFill>
                  <a:srgbClr val="000000"/>
                </a:solidFill>
                <a:highlight>
                  <a:srgbClr val="FFFFFF"/>
                </a:highlight>
                <a:latin typeface="Consolas"/>
                <a:ea typeface="Consolas"/>
                <a:cs typeface="Consolas"/>
                <a:sym typeface="Consolas"/>
              </a:rPr>
              <a:t>databaseBuilder</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context.getApplicationContext(),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WordRoomDatabase.</a:t>
            </a:r>
            <a:r>
              <a:rPr b="1" lang="en" sz="1800">
                <a:solidFill>
                  <a:srgbClr val="000000"/>
                </a:solidFill>
                <a:highlight>
                  <a:srgbClr val="FFFFFF"/>
                </a:highlight>
                <a:latin typeface="Consolas"/>
                <a:ea typeface="Consolas"/>
                <a:cs typeface="Consolas"/>
                <a:sym typeface="Consolas"/>
              </a:rPr>
              <a:t>class</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"word_database"</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spcBef>
                <a:spcPts val="0"/>
              </a:spcBef>
              <a:spcAft>
                <a:spcPts val="0"/>
              </a:spcAft>
              <a:buClr>
                <a:schemeClr val="dk1"/>
              </a:buClr>
              <a:buSzPts val="1100"/>
              <a:buFont typeface="Arial"/>
              <a:buNone/>
            </a:pPr>
            <a:r>
              <a:rPr lang="en" sz="2000">
                <a:solidFill>
                  <a:schemeClr val="dk1"/>
                </a:solidFill>
                <a:highlight>
                  <a:srgbClr val="FFFFFF"/>
                </a:highlight>
                <a:latin typeface="Consolas"/>
                <a:ea typeface="Consolas"/>
                <a:cs typeface="Consolas"/>
                <a:sym typeface="Consolas"/>
              </a:rPr>
              <a:t>.addCallback(</a:t>
            </a:r>
            <a:r>
              <a:rPr b="1" lang="en" sz="1800">
                <a:latin typeface="Consolas"/>
                <a:ea typeface="Consolas"/>
                <a:cs typeface="Consolas"/>
                <a:sym typeface="Consolas"/>
              </a:rPr>
              <a:t>sOnOpenCallback</a:t>
            </a:r>
            <a:r>
              <a:rPr lang="en" sz="2000">
                <a:solidFill>
                  <a:schemeClr val="dk1"/>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.fallbackToDestructiveMigration()</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.build();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return </a:t>
            </a:r>
            <a:r>
              <a:rPr i="1" lang="en" sz="1800">
                <a:solidFill>
                  <a:srgbClr val="000000"/>
                </a:solidFill>
                <a:highlight>
                  <a:srgbClr val="FFFFFF"/>
                </a:highlight>
                <a:latin typeface="Consolas"/>
                <a:ea typeface="Consolas"/>
                <a:cs typeface="Consolas"/>
                <a:sym typeface="Consolas"/>
              </a:rPr>
              <a:t>INSTANCE</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a:t>
            </a:r>
            <a:endParaRPr sz="1800">
              <a:solidFill>
                <a:srgbClr val="000000"/>
              </a:solidFill>
              <a:latin typeface="Consolas"/>
              <a:ea typeface="Consolas"/>
              <a:cs typeface="Consolas"/>
              <a:sym typeface="Consolas"/>
            </a:endParaRPr>
          </a:p>
        </p:txBody>
      </p:sp>
      <p:sp>
        <p:nvSpPr>
          <p:cNvPr id="486" name="Google Shape;486;p5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7" name="Google Shape;487;p51"/>
          <p:cNvPicPr preferRelativeResize="0"/>
          <p:nvPr/>
        </p:nvPicPr>
        <p:blipFill>
          <a:blip r:embed="rId3">
            <a:alphaModFix/>
          </a:blip>
          <a:stretch>
            <a:fillRect/>
          </a:stretch>
        </p:blipFill>
        <p:spPr>
          <a:xfrm>
            <a:off x="6717400" y="1353700"/>
            <a:ext cx="2396850" cy="1244725"/>
          </a:xfrm>
          <a:prstGeom prst="rect">
            <a:avLst/>
          </a:prstGeom>
          <a:noFill/>
          <a:ln>
            <a:noFill/>
          </a:ln>
        </p:spPr>
      </p:pic>
      <p:sp>
        <p:nvSpPr>
          <p:cNvPr id="488" name="Google Shape;488;p51"/>
          <p:cNvSpPr txBox="1"/>
          <p:nvPr/>
        </p:nvSpPr>
        <p:spPr>
          <a:xfrm>
            <a:off x="6779100" y="1411600"/>
            <a:ext cx="2180700" cy="10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Check if database exists before creating it</a:t>
            </a:r>
            <a:endParaRPr i="1" sz="2000">
              <a:latin typeface="Roboto"/>
              <a:ea typeface="Roboto"/>
              <a:cs typeface="Roboto"/>
              <a:sym typeface="Roboto"/>
            </a:endParaRPr>
          </a:p>
        </p:txBody>
      </p:sp>
      <p:sp>
        <p:nvSpPr>
          <p:cNvPr id="489" name="Google Shape;489;p51"/>
          <p:cNvSpPr/>
          <p:nvPr/>
        </p:nvSpPr>
        <p:spPr>
          <a:xfrm>
            <a:off x="3888475" y="1872225"/>
            <a:ext cx="2911324" cy="298326"/>
          </a:xfrm>
          <a:custGeom>
            <a:rect b="b" l="l" r="r" t="t"/>
            <a:pathLst>
              <a:path extrusionOk="0" h="5933" w="133731">
                <a:moveTo>
                  <a:pt x="133731" y="0"/>
                </a:moveTo>
                <a:cubicBezTo>
                  <a:pt x="131125" y="549"/>
                  <a:pt x="124061" y="2332"/>
                  <a:pt x="118095" y="3292"/>
                </a:cubicBezTo>
                <a:cubicBezTo>
                  <a:pt x="112129" y="4252"/>
                  <a:pt x="117616" y="5418"/>
                  <a:pt x="97933" y="5761"/>
                </a:cubicBezTo>
                <a:cubicBezTo>
                  <a:pt x="78251" y="6104"/>
                  <a:pt x="16322" y="5419"/>
                  <a:pt x="0" y="5350"/>
                </a:cubicBezTo>
              </a:path>
            </a:pathLst>
          </a:custGeom>
          <a:noFill/>
          <a:ln cap="flat" cmpd="sng" w="38100">
            <a:solidFill>
              <a:srgbClr val="039BE5"/>
            </a:solidFill>
            <a:prstDash val="dash"/>
            <a:round/>
            <a:headEnd len="med" w="med" type="none"/>
            <a:tailEnd len="med" w="med" type="triangle"/>
          </a:ln>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Initialize DB in onOpen callback</a:t>
            </a:r>
            <a:endParaRPr/>
          </a:p>
          <a:p>
            <a:pPr indent="0" lvl="0" marL="0" rtl="0" algn="l">
              <a:spcBef>
                <a:spcPts val="0"/>
              </a:spcBef>
              <a:spcAft>
                <a:spcPts val="0"/>
              </a:spcAft>
              <a:buNone/>
            </a:pPr>
            <a:r>
              <a:t/>
            </a:r>
            <a:endParaRPr/>
          </a:p>
        </p:txBody>
      </p:sp>
      <p:sp>
        <p:nvSpPr>
          <p:cNvPr id="495" name="Google Shape;495;p52"/>
          <p:cNvSpPr txBox="1"/>
          <p:nvPr>
            <p:ph idx="1" type="body"/>
          </p:nvPr>
        </p:nvSpPr>
        <p:spPr>
          <a:xfrm>
            <a:off x="228900" y="1172725"/>
            <a:ext cx="8520600" cy="3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private static RoomDatabase.Callback sOnOpenCallback =</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new RoomDatabase.Callback(){</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@Override</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public void onOpen (@NonNull SupportSQLiteDatabase db){</a:t>
            </a:r>
            <a:endParaRPr sz="2000">
              <a:latin typeface="Consolas"/>
              <a:ea typeface="Consolas"/>
              <a:cs typeface="Consolas"/>
              <a:sym typeface="Consolas"/>
            </a:endParaRPr>
          </a:p>
          <a:p>
            <a:pPr indent="0" lvl="0" marL="914400" rtl="0" algn="l">
              <a:spcBef>
                <a:spcPts val="0"/>
              </a:spcBef>
              <a:spcAft>
                <a:spcPts val="0"/>
              </a:spcAft>
              <a:buNone/>
            </a:pPr>
            <a:r>
              <a:rPr lang="en" sz="2000">
                <a:latin typeface="Consolas"/>
                <a:ea typeface="Consolas"/>
                <a:cs typeface="Consolas"/>
                <a:sym typeface="Consolas"/>
              </a:rPr>
              <a:t>super.onOpen(db);</a:t>
            </a:r>
            <a:endParaRPr sz="2000">
              <a:latin typeface="Consolas"/>
              <a:ea typeface="Consolas"/>
              <a:cs typeface="Consolas"/>
              <a:sym typeface="Consolas"/>
            </a:endParaRPr>
          </a:p>
          <a:p>
            <a:pPr indent="0" lvl="0" marL="914400" rtl="0" algn="l">
              <a:spcBef>
                <a:spcPts val="0"/>
              </a:spcBef>
              <a:spcAft>
                <a:spcPts val="0"/>
              </a:spcAft>
              <a:buClr>
                <a:schemeClr val="dk1"/>
              </a:buClr>
              <a:buSzPts val="1100"/>
              <a:buFont typeface="Arial"/>
              <a:buNone/>
            </a:pPr>
            <a:r>
              <a:rPr lang="en" sz="2000">
                <a:latin typeface="Consolas"/>
                <a:ea typeface="Consolas"/>
                <a:cs typeface="Consolas"/>
                <a:sym typeface="Consolas"/>
              </a:rPr>
              <a:t>initializeData();</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a:t>
            </a:r>
            <a:endParaRPr sz="2000">
              <a:latin typeface="Consolas"/>
              <a:ea typeface="Consolas"/>
              <a:cs typeface="Consolas"/>
              <a:sym typeface="Consolas"/>
            </a:endParaRPr>
          </a:p>
          <a:p>
            <a:pPr indent="0" lvl="0" marL="137160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p:txBody>
      </p:sp>
      <p:sp>
        <p:nvSpPr>
          <p:cNvPr id="496" name="Google Shape;496;p5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Architecture Components</a:t>
            </a:r>
            <a:endParaRPr/>
          </a:p>
        </p:txBody>
      </p:sp>
      <p:sp>
        <p:nvSpPr>
          <p:cNvPr id="103" name="Google Shape;103;p1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104" name="Google Shape;104;p1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 name="Google Shape;105;p1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5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caveats</a:t>
            </a:r>
            <a:endParaRPr/>
          </a:p>
          <a:p>
            <a:pPr indent="0" lvl="0" marL="0" rtl="0" algn="l">
              <a:spcBef>
                <a:spcPts val="0"/>
              </a:spcBef>
              <a:spcAft>
                <a:spcPts val="0"/>
              </a:spcAft>
              <a:buNone/>
            </a:pPr>
            <a:r>
              <a:t/>
            </a:r>
            <a:endParaRPr/>
          </a:p>
        </p:txBody>
      </p:sp>
      <p:sp>
        <p:nvSpPr>
          <p:cNvPr id="502" name="Google Shape;502;p53"/>
          <p:cNvSpPr txBox="1"/>
          <p:nvPr>
            <p:ph idx="1" type="body"/>
          </p:nvPr>
        </p:nvSpPr>
        <p:spPr>
          <a:xfrm>
            <a:off x="311700" y="1411125"/>
            <a:ext cx="8520600" cy="2892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lang="en">
                <a:solidFill>
                  <a:srgbClr val="000000"/>
                </a:solidFill>
              </a:rPr>
              <a:t>C</a:t>
            </a:r>
            <a:r>
              <a:rPr lang="en">
                <a:solidFill>
                  <a:srgbClr val="000000"/>
                </a:solidFill>
              </a:rPr>
              <a:t>ompile-time checks of SQLite statements</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Do not run database operations on the main thread</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u="sng">
                <a:solidFill>
                  <a:schemeClr val="hlink"/>
                </a:solidFill>
                <a:latin typeface="Consolas"/>
                <a:ea typeface="Consolas"/>
                <a:cs typeface="Consolas"/>
                <a:sym typeface="Consolas"/>
                <a:hlinkClick r:id="rId3"/>
              </a:rPr>
              <a:t>LiveData</a:t>
            </a:r>
            <a:r>
              <a:rPr lang="en">
                <a:solidFill>
                  <a:srgbClr val="000000"/>
                </a:solidFill>
              </a:rPr>
              <a:t> automatically runs query asynchronously on a background thread when needed</a:t>
            </a:r>
            <a:endParaRPr>
              <a:solidFill>
                <a:srgbClr val="000000"/>
              </a:solidFill>
            </a:endParaRPr>
          </a:p>
          <a:p>
            <a:pPr indent="-381000" lvl="0" marL="457200" rtl="0" algn="l">
              <a:lnSpc>
                <a:spcPct val="100000"/>
              </a:lnSpc>
              <a:spcBef>
                <a:spcPts val="1000"/>
              </a:spcBef>
              <a:spcAft>
                <a:spcPts val="1000"/>
              </a:spcAft>
              <a:buClr>
                <a:srgbClr val="000000"/>
              </a:buClr>
              <a:buSzPts val="2400"/>
              <a:buChar char="●"/>
            </a:pPr>
            <a:r>
              <a:rPr lang="en">
                <a:solidFill>
                  <a:srgbClr val="000000"/>
                </a:solidFill>
              </a:rPr>
              <a:t>Usually, make your </a:t>
            </a:r>
            <a:r>
              <a:rPr lang="en">
                <a:solidFill>
                  <a:srgbClr val="000000"/>
                </a:solidFill>
                <a:latin typeface="Consolas"/>
                <a:ea typeface="Consolas"/>
                <a:cs typeface="Consolas"/>
                <a:sym typeface="Consolas"/>
              </a:rPr>
              <a:t>RoomDatabase</a:t>
            </a:r>
            <a:r>
              <a:rPr lang="en">
                <a:solidFill>
                  <a:srgbClr val="000000"/>
                </a:solidFill>
              </a:rPr>
              <a:t> a </a:t>
            </a:r>
            <a:r>
              <a:rPr lang="en" u="sng">
                <a:solidFill>
                  <a:schemeClr val="hlink"/>
                </a:solidFill>
                <a:hlinkClick r:id="rId4"/>
              </a:rPr>
              <a:t>singleton</a:t>
            </a:r>
            <a:endParaRPr sz="1100">
              <a:solidFill>
                <a:schemeClr val="dk1"/>
              </a:solidFill>
            </a:endParaRPr>
          </a:p>
        </p:txBody>
      </p:sp>
      <p:sp>
        <p:nvSpPr>
          <p:cNvPr id="503" name="Google Shape;503;p5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5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ViewModel</a:t>
            </a:r>
            <a:endParaRPr/>
          </a:p>
        </p:txBody>
      </p:sp>
      <p:sp>
        <p:nvSpPr>
          <p:cNvPr id="509" name="Google Shape;509;p5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10" name="Google Shape;510;p5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1" name="Google Shape;511;p5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5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a:t>
            </a:r>
            <a:endParaRPr/>
          </a:p>
          <a:p>
            <a:pPr indent="0" lvl="0" marL="0" rtl="0" algn="l">
              <a:spcBef>
                <a:spcPts val="0"/>
              </a:spcBef>
              <a:spcAft>
                <a:spcPts val="0"/>
              </a:spcAft>
              <a:buNone/>
            </a:pPr>
            <a:r>
              <a:t/>
            </a:r>
            <a:endParaRPr/>
          </a:p>
        </p:txBody>
      </p:sp>
      <p:sp>
        <p:nvSpPr>
          <p:cNvPr id="517" name="Google Shape;517;p55"/>
          <p:cNvSpPr txBox="1"/>
          <p:nvPr>
            <p:ph idx="1" type="body"/>
          </p:nvPr>
        </p:nvSpPr>
        <p:spPr>
          <a:xfrm>
            <a:off x="311700" y="954025"/>
            <a:ext cx="4574700" cy="3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81000" lvl="0" marL="457200" rtl="0" algn="l">
              <a:spcBef>
                <a:spcPts val="0"/>
              </a:spcBef>
              <a:spcAft>
                <a:spcPts val="0"/>
              </a:spcAft>
              <a:buSzPts val="2400"/>
              <a:buChar char="●"/>
            </a:pPr>
            <a:r>
              <a:rPr lang="en"/>
              <a:t>View models are objects that provide data for UI components and survive configuration changes.</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18" name="Google Shape;518;p5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9" name="Google Shape;519;p55"/>
          <p:cNvSpPr/>
          <p:nvPr/>
        </p:nvSpPr>
        <p:spPr>
          <a:xfrm>
            <a:off x="5241150" y="1491450"/>
            <a:ext cx="39030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55"/>
          <p:cNvGrpSpPr/>
          <p:nvPr/>
        </p:nvGrpSpPr>
        <p:grpSpPr>
          <a:xfrm>
            <a:off x="5810125" y="1730963"/>
            <a:ext cx="3117225" cy="1690988"/>
            <a:chOff x="2515875" y="624288"/>
            <a:chExt cx="3117225" cy="1690988"/>
          </a:xfrm>
        </p:grpSpPr>
        <p:cxnSp>
          <p:nvCxnSpPr>
            <p:cNvPr id="521" name="Google Shape;521;p55"/>
            <p:cNvCxnSpPr>
              <a:endCxn id="522" idx="0"/>
            </p:cNvCxnSpPr>
            <p:nvPr/>
          </p:nvCxnSpPr>
          <p:spPr>
            <a:xfrm>
              <a:off x="3657600" y="941275"/>
              <a:ext cx="0" cy="369900"/>
            </a:xfrm>
            <a:prstGeom prst="straightConnector1">
              <a:avLst/>
            </a:prstGeom>
            <a:noFill/>
            <a:ln cap="flat" cmpd="sng" w="19050">
              <a:solidFill>
                <a:srgbClr val="515151"/>
              </a:solidFill>
              <a:prstDash val="solid"/>
              <a:round/>
              <a:headEnd len="med" w="med" type="none"/>
              <a:tailEnd len="med" w="med" type="triangle"/>
            </a:ln>
          </p:spPr>
        </p:cxnSp>
        <p:sp>
          <p:nvSpPr>
            <p:cNvPr id="523" name="Google Shape;523;p55"/>
            <p:cNvSpPr/>
            <p:nvPr/>
          </p:nvSpPr>
          <p:spPr>
            <a:xfrm>
              <a:off x="2515875" y="1240600"/>
              <a:ext cx="2284800" cy="7770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55"/>
            <p:cNvGrpSpPr/>
            <p:nvPr/>
          </p:nvGrpSpPr>
          <p:grpSpPr>
            <a:xfrm>
              <a:off x="2598300" y="1311175"/>
              <a:ext cx="2118600" cy="634200"/>
              <a:chOff x="4276650" y="1579825"/>
              <a:chExt cx="2118600" cy="634200"/>
            </a:xfrm>
          </p:grpSpPr>
          <p:sp>
            <p:nvSpPr>
              <p:cNvPr id="522" name="Google Shape;522;p55"/>
              <p:cNvSpPr/>
              <p:nvPr/>
            </p:nvSpPr>
            <p:spPr>
              <a:xfrm>
                <a:off x="4276650" y="1579825"/>
                <a:ext cx="2118600" cy="634200"/>
              </a:xfrm>
              <a:prstGeom prst="roundRect">
                <a:avLst>
                  <a:gd fmla="val 1666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ViewModel</a:t>
                </a:r>
                <a:endParaRPr sz="1200"/>
              </a:p>
            </p:txBody>
          </p:sp>
          <p:grpSp>
            <p:nvGrpSpPr>
              <p:cNvPr id="525" name="Google Shape;525;p55"/>
              <p:cNvGrpSpPr/>
              <p:nvPr/>
            </p:nvGrpSpPr>
            <p:grpSpPr>
              <a:xfrm>
                <a:off x="4415450" y="1714488"/>
                <a:ext cx="1039025" cy="364875"/>
                <a:chOff x="4435475" y="1000188"/>
                <a:chExt cx="1039025" cy="364875"/>
              </a:xfrm>
            </p:grpSpPr>
            <p:sp>
              <p:nvSpPr>
                <p:cNvPr id="526" name="Google Shape;526;p55"/>
                <p:cNvSpPr/>
                <p:nvPr/>
              </p:nvSpPr>
              <p:spPr>
                <a:xfrm>
                  <a:off x="4435475" y="1000188"/>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527" name="Google Shape;527;p55"/>
                <p:cNvSpPr/>
                <p:nvPr/>
              </p:nvSpPr>
              <p:spPr>
                <a:xfrm>
                  <a:off x="4521125" y="105911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528" name="Google Shape;528;p55"/>
                <p:cNvSpPr/>
                <p:nvPr/>
              </p:nvSpPr>
              <p:spPr>
                <a:xfrm>
                  <a:off x="4620100" y="112476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grpSp>
        <p:cxnSp>
          <p:nvCxnSpPr>
            <p:cNvPr id="529" name="Google Shape;529;p55"/>
            <p:cNvCxnSpPr>
              <a:stCxn id="522" idx="2"/>
            </p:cNvCxnSpPr>
            <p:nvPr/>
          </p:nvCxnSpPr>
          <p:spPr>
            <a:xfrm flipH="1">
              <a:off x="3653700" y="19453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530" name="Google Shape;530;p55"/>
            <p:cNvCxnSpPr>
              <a:stCxn id="526" idx="1"/>
            </p:cNvCxnSpPr>
            <p:nvPr/>
          </p:nvCxnSpPr>
          <p:spPr>
            <a:xfrm flipH="1" rot="10800000">
              <a:off x="2737100" y="624288"/>
              <a:ext cx="169500" cy="941700"/>
            </a:xfrm>
            <a:prstGeom prst="curvedConnector4">
              <a:avLst>
                <a:gd fmla="val -140487" name="adj1"/>
                <a:gd fmla="val 56379" name="adj2"/>
              </a:avLst>
            </a:prstGeom>
            <a:noFill/>
            <a:ln cap="flat" cmpd="sng" w="28575">
              <a:solidFill>
                <a:srgbClr val="666666"/>
              </a:solidFill>
              <a:prstDash val="dot"/>
              <a:round/>
              <a:headEnd len="med" w="med" type="none"/>
              <a:tailEnd len="med" w="med" type="triangle"/>
            </a:ln>
          </p:spPr>
        </p:cxnSp>
        <p:sp>
          <p:nvSpPr>
            <p:cNvPr id="531" name="Google Shape;531;p55"/>
            <p:cNvSpPr/>
            <p:nvPr/>
          </p:nvSpPr>
          <p:spPr>
            <a:xfrm rot="10800000">
              <a:off x="4772100" y="15269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5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a:t>
            </a:r>
            <a:endParaRPr/>
          </a:p>
          <a:p>
            <a:pPr indent="0" lvl="0" marL="0" rtl="0" algn="l">
              <a:spcBef>
                <a:spcPts val="0"/>
              </a:spcBef>
              <a:spcAft>
                <a:spcPts val="0"/>
              </a:spcAft>
              <a:buNone/>
            </a:pPr>
            <a:r>
              <a:t/>
            </a:r>
            <a:endParaRPr/>
          </a:p>
        </p:txBody>
      </p:sp>
      <p:sp>
        <p:nvSpPr>
          <p:cNvPr id="537" name="Google Shape;537;p56"/>
          <p:cNvSpPr txBox="1"/>
          <p:nvPr>
            <p:ph idx="1" type="body"/>
          </p:nvPr>
        </p:nvSpPr>
        <p:spPr>
          <a:xfrm>
            <a:off x="311700" y="954025"/>
            <a:ext cx="8520600" cy="3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81000" lvl="0" marL="457200" rtl="0" algn="l">
              <a:spcBef>
                <a:spcPts val="0"/>
              </a:spcBef>
              <a:spcAft>
                <a:spcPts val="0"/>
              </a:spcAft>
              <a:buClr>
                <a:srgbClr val="000000"/>
              </a:buClr>
              <a:buSzPts val="2400"/>
              <a:buChar char="●"/>
            </a:pPr>
            <a:r>
              <a:rPr lang="en">
                <a:solidFill>
                  <a:srgbClr val="000000"/>
                </a:solidFill>
              </a:rPr>
              <a:t>Provides data to the UI</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Survives configuration changes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You can also use a </a:t>
            </a:r>
            <a:r>
              <a:rPr lang="en" u="sng">
                <a:solidFill>
                  <a:schemeClr val="hlink"/>
                </a:solidFill>
                <a:latin typeface="Consolas"/>
                <a:ea typeface="Consolas"/>
                <a:cs typeface="Consolas"/>
                <a:sym typeface="Consolas"/>
                <a:hlinkClick r:id="rId3"/>
              </a:rPr>
              <a:t>ViewModel</a:t>
            </a:r>
            <a:r>
              <a:rPr lang="en">
                <a:solidFill>
                  <a:srgbClr val="000000"/>
                </a:solidFill>
              </a:rPr>
              <a:t> to share data between fragments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Part of the </a:t>
            </a:r>
            <a:r>
              <a:rPr lang="en" u="sng">
                <a:solidFill>
                  <a:schemeClr val="hlink"/>
                </a:solidFill>
                <a:hlinkClick r:id="rId4"/>
              </a:rPr>
              <a:t>lifecycle library</a:t>
            </a:r>
            <a:r>
              <a:rPr lang="en"/>
              <a:t> </a:t>
            </a:r>
            <a:endParaRPr sz="1100">
              <a:solidFill>
                <a:schemeClr val="dk1"/>
              </a:solidFill>
              <a:latin typeface="Arial"/>
              <a:ea typeface="Arial"/>
              <a:cs typeface="Arial"/>
              <a:sym typeface="Arial"/>
            </a:endParaRPr>
          </a:p>
          <a:p>
            <a:pPr indent="0" lvl="0" marL="0" rtl="0" algn="l">
              <a:spcBef>
                <a:spcPts val="10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38" name="Google Shape;538;p5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5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Survives configuration changes</a:t>
            </a:r>
            <a:endParaRPr/>
          </a:p>
          <a:p>
            <a:pPr indent="0" lvl="0" marL="0" rtl="0" algn="l">
              <a:spcBef>
                <a:spcPts val="0"/>
              </a:spcBef>
              <a:spcAft>
                <a:spcPts val="0"/>
              </a:spcAft>
              <a:buNone/>
            </a:pPr>
            <a:r>
              <a:t/>
            </a:r>
            <a:endParaRPr/>
          </a:p>
        </p:txBody>
      </p:sp>
      <p:sp>
        <p:nvSpPr>
          <p:cNvPr id="544" name="Google Shape;544;p5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45" name="Google Shape;545;p57"/>
          <p:cNvGrpSpPr/>
          <p:nvPr/>
        </p:nvGrpSpPr>
        <p:grpSpPr>
          <a:xfrm>
            <a:off x="2679224" y="1267150"/>
            <a:ext cx="4871285" cy="2997609"/>
            <a:chOff x="1079024" y="276550"/>
            <a:chExt cx="4871285" cy="2997609"/>
          </a:xfrm>
        </p:grpSpPr>
        <p:sp>
          <p:nvSpPr>
            <p:cNvPr id="546" name="Google Shape;546;p57"/>
            <p:cNvSpPr/>
            <p:nvPr/>
          </p:nvSpPr>
          <p:spPr>
            <a:xfrm>
              <a:off x="1134625" y="1533900"/>
              <a:ext cx="2355600" cy="4731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04040"/>
                  </a:solidFill>
                  <a:latin typeface="Roboto"/>
                  <a:ea typeface="Roboto"/>
                  <a:cs typeface="Roboto"/>
                  <a:sym typeface="Roboto"/>
                </a:rPr>
                <a:t>Rotation Event</a:t>
              </a:r>
              <a:endParaRPr sz="1800">
                <a:solidFill>
                  <a:srgbClr val="404040"/>
                </a:solidFill>
                <a:latin typeface="Roboto"/>
                <a:ea typeface="Roboto"/>
                <a:cs typeface="Roboto"/>
                <a:sym typeface="Roboto"/>
              </a:endParaRPr>
            </a:p>
          </p:txBody>
        </p:sp>
        <p:cxnSp>
          <p:nvCxnSpPr>
            <p:cNvPr id="547" name="Google Shape;547;p57"/>
            <p:cNvCxnSpPr>
              <a:stCxn id="546" idx="2"/>
              <a:endCxn id="548" idx="0"/>
            </p:cNvCxnSpPr>
            <p:nvPr/>
          </p:nvCxnSpPr>
          <p:spPr>
            <a:xfrm>
              <a:off x="2312425" y="2007000"/>
              <a:ext cx="0" cy="513900"/>
            </a:xfrm>
            <a:prstGeom prst="straightConnector1">
              <a:avLst/>
            </a:prstGeom>
            <a:noFill/>
            <a:ln cap="flat" cmpd="sng" w="19050">
              <a:solidFill>
                <a:srgbClr val="515151"/>
              </a:solidFill>
              <a:prstDash val="solid"/>
              <a:round/>
              <a:headEnd len="med" w="med" type="none"/>
              <a:tailEnd len="med" w="med" type="triangle"/>
            </a:ln>
          </p:spPr>
        </p:cxnSp>
        <p:sp>
          <p:nvSpPr>
            <p:cNvPr id="548" name="Google Shape;548;p57"/>
            <p:cNvSpPr/>
            <p:nvPr/>
          </p:nvSpPr>
          <p:spPr>
            <a:xfrm>
              <a:off x="1079024" y="2520859"/>
              <a:ext cx="2466900" cy="7533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6F6F6"/>
                  </a:solidFill>
                  <a:latin typeface="Roboto"/>
                  <a:ea typeface="Roboto"/>
                  <a:cs typeface="Roboto"/>
                  <a:sym typeface="Roboto"/>
                </a:rPr>
                <a:t>Re-created Activity Instance</a:t>
              </a:r>
              <a:endParaRPr sz="1800">
                <a:solidFill>
                  <a:srgbClr val="F6F6F6"/>
                </a:solidFill>
                <a:latin typeface="Roboto"/>
                <a:ea typeface="Roboto"/>
                <a:cs typeface="Roboto"/>
                <a:sym typeface="Roboto"/>
              </a:endParaRPr>
            </a:p>
          </p:txBody>
        </p:sp>
        <p:sp>
          <p:nvSpPr>
            <p:cNvPr id="549" name="Google Shape;549;p57"/>
            <p:cNvSpPr/>
            <p:nvPr/>
          </p:nvSpPr>
          <p:spPr>
            <a:xfrm>
              <a:off x="1079024" y="276550"/>
              <a:ext cx="2466900" cy="753300"/>
            </a:xfrm>
            <a:prstGeom prst="roundRect">
              <a:avLst>
                <a:gd fmla="val 16667" name="adj"/>
              </a:avLst>
            </a:prstGeom>
            <a:solidFill>
              <a:srgbClr val="2D9B42">
                <a:alpha val="30770"/>
              </a:srgbClr>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Activity Instance</a:t>
              </a:r>
              <a:endParaRPr sz="1800">
                <a:latin typeface="Roboto"/>
                <a:ea typeface="Roboto"/>
                <a:cs typeface="Roboto"/>
                <a:sym typeface="Roboto"/>
              </a:endParaRPr>
            </a:p>
          </p:txBody>
        </p:sp>
        <p:cxnSp>
          <p:nvCxnSpPr>
            <p:cNvPr id="550" name="Google Shape;550;p57"/>
            <p:cNvCxnSpPr>
              <a:stCxn id="549" idx="2"/>
            </p:cNvCxnSpPr>
            <p:nvPr/>
          </p:nvCxnSpPr>
          <p:spPr>
            <a:xfrm>
              <a:off x="2312474" y="1029850"/>
              <a:ext cx="0" cy="618300"/>
            </a:xfrm>
            <a:prstGeom prst="straightConnector1">
              <a:avLst/>
            </a:prstGeom>
            <a:noFill/>
            <a:ln cap="flat" cmpd="sng" w="19050">
              <a:solidFill>
                <a:srgbClr val="515151"/>
              </a:solidFill>
              <a:prstDash val="solid"/>
              <a:round/>
              <a:headEnd len="med" w="med" type="none"/>
              <a:tailEnd len="med" w="med" type="triangle"/>
            </a:ln>
          </p:spPr>
        </p:cxnSp>
        <p:sp>
          <p:nvSpPr>
            <p:cNvPr id="551" name="Google Shape;551;p57"/>
            <p:cNvSpPr/>
            <p:nvPr/>
          </p:nvSpPr>
          <p:spPr>
            <a:xfrm>
              <a:off x="4060909" y="276550"/>
              <a:ext cx="1889400" cy="29976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1800">
                <a:solidFill>
                  <a:srgbClr val="F6F6F6"/>
                </a:solidFill>
                <a:latin typeface="Roboto"/>
                <a:ea typeface="Roboto"/>
                <a:cs typeface="Roboto"/>
                <a:sym typeface="Roboto"/>
              </a:endParaRPr>
            </a:p>
            <a:p>
              <a:pPr indent="0" lvl="0" marL="0" rtl="0" algn="ctr">
                <a:spcBef>
                  <a:spcPts val="0"/>
                </a:spcBef>
                <a:spcAft>
                  <a:spcPts val="0"/>
                </a:spcAft>
                <a:buNone/>
              </a:pPr>
              <a:r>
                <a:rPr lang="en" sz="1800">
                  <a:solidFill>
                    <a:srgbClr val="F6F6F6"/>
                  </a:solidFill>
                  <a:latin typeface="Roboto"/>
                  <a:ea typeface="Roboto"/>
                  <a:cs typeface="Roboto"/>
                  <a:sym typeface="Roboto"/>
                </a:rPr>
                <a:t>ViewModel</a:t>
              </a:r>
              <a:endParaRPr sz="1800">
                <a:solidFill>
                  <a:srgbClr val="F6F6F6"/>
                </a:solidFill>
                <a:latin typeface="Roboto"/>
                <a:ea typeface="Roboto"/>
                <a:cs typeface="Roboto"/>
                <a:sym typeface="Roboto"/>
              </a:endParaRPr>
            </a:p>
          </p:txBody>
        </p:sp>
        <p:sp>
          <p:nvSpPr>
            <p:cNvPr id="552" name="Google Shape;552;p57"/>
            <p:cNvSpPr/>
            <p:nvPr/>
          </p:nvSpPr>
          <p:spPr>
            <a:xfrm>
              <a:off x="4279643" y="1485518"/>
              <a:ext cx="1452000" cy="5688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404040"/>
                  </a:solidFill>
                  <a:latin typeface="Roboto"/>
                  <a:ea typeface="Roboto"/>
                  <a:cs typeface="Roboto"/>
                  <a:sym typeface="Roboto"/>
                </a:rPr>
                <a:t>Activity UI Data</a:t>
              </a:r>
              <a:endParaRPr sz="1800">
                <a:solidFill>
                  <a:srgbClr val="F6F6F6"/>
                </a:solidFill>
                <a:latin typeface="Roboto"/>
                <a:ea typeface="Roboto"/>
                <a:cs typeface="Roboto"/>
                <a:sym typeface="Roboto"/>
              </a:endParaRPr>
            </a:p>
          </p:txBody>
        </p:sp>
        <p:cxnSp>
          <p:nvCxnSpPr>
            <p:cNvPr id="553" name="Google Shape;553;p57"/>
            <p:cNvCxnSpPr/>
            <p:nvPr/>
          </p:nvCxnSpPr>
          <p:spPr>
            <a:xfrm>
              <a:off x="3545969" y="2864835"/>
              <a:ext cx="508800" cy="0"/>
            </a:xfrm>
            <a:prstGeom prst="straightConnector1">
              <a:avLst/>
            </a:prstGeom>
            <a:noFill/>
            <a:ln cap="flat" cmpd="sng" w="19050">
              <a:solidFill>
                <a:srgbClr val="515151"/>
              </a:solidFill>
              <a:prstDash val="solid"/>
              <a:round/>
              <a:headEnd len="med" w="med" type="none"/>
              <a:tailEnd len="med" w="med" type="triangle"/>
            </a:ln>
          </p:spPr>
        </p:cxnSp>
      </p:grpSp>
      <p:pic>
        <p:nvPicPr>
          <p:cNvPr id="554" name="Google Shape;554;p57"/>
          <p:cNvPicPr preferRelativeResize="0"/>
          <p:nvPr/>
        </p:nvPicPr>
        <p:blipFill>
          <a:blip r:embed="rId3">
            <a:alphaModFix/>
          </a:blip>
          <a:stretch>
            <a:fillRect/>
          </a:stretch>
        </p:blipFill>
        <p:spPr>
          <a:xfrm>
            <a:off x="668884" y="2481420"/>
            <a:ext cx="689766" cy="689766"/>
          </a:xfrm>
          <a:prstGeom prst="rect">
            <a:avLst/>
          </a:prstGeom>
          <a:noFill/>
          <a:ln>
            <a:noFill/>
          </a:ln>
        </p:spPr>
      </p:pic>
      <p:pic>
        <p:nvPicPr>
          <p:cNvPr id="555" name="Google Shape;555;p57"/>
          <p:cNvPicPr preferRelativeResize="0"/>
          <p:nvPr/>
        </p:nvPicPr>
        <p:blipFill>
          <a:blip r:embed="rId4">
            <a:alphaModFix/>
          </a:blip>
          <a:stretch>
            <a:fillRect/>
          </a:stretch>
        </p:blipFill>
        <p:spPr>
          <a:xfrm>
            <a:off x="433499" y="3500275"/>
            <a:ext cx="1398246" cy="691945"/>
          </a:xfrm>
          <a:prstGeom prst="rect">
            <a:avLst/>
          </a:prstGeom>
          <a:noFill/>
          <a:ln>
            <a:noFill/>
          </a:ln>
        </p:spPr>
      </p:pic>
      <p:pic>
        <p:nvPicPr>
          <p:cNvPr id="556" name="Google Shape;556;p57"/>
          <p:cNvPicPr preferRelativeResize="0"/>
          <p:nvPr/>
        </p:nvPicPr>
        <p:blipFill>
          <a:blip r:embed="rId5">
            <a:alphaModFix/>
          </a:blip>
          <a:stretch>
            <a:fillRect/>
          </a:stretch>
        </p:blipFill>
        <p:spPr>
          <a:xfrm>
            <a:off x="697800" y="1104900"/>
            <a:ext cx="650689" cy="11948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58"/>
          <p:cNvSpPr txBox="1"/>
          <p:nvPr>
            <p:ph idx="1" type="body"/>
          </p:nvPr>
        </p:nvSpPr>
        <p:spPr>
          <a:xfrm>
            <a:off x="311700" y="1190300"/>
            <a:ext cx="53760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latin typeface="Consolas"/>
                <a:ea typeface="Consolas"/>
                <a:cs typeface="Consolas"/>
                <a:sym typeface="Consolas"/>
              </a:rPr>
              <a:t>ViewModel</a:t>
            </a:r>
            <a:r>
              <a:rPr lang="en"/>
              <a:t> serves data to the UI</a:t>
            </a:r>
            <a:endParaRPr/>
          </a:p>
          <a:p>
            <a:pPr indent="-381000" lvl="0" marL="457200" rtl="0" algn="l">
              <a:spcBef>
                <a:spcPts val="1000"/>
              </a:spcBef>
              <a:spcAft>
                <a:spcPts val="0"/>
              </a:spcAft>
              <a:buClr>
                <a:schemeClr val="dk1"/>
              </a:buClr>
              <a:buSzPts val="2400"/>
              <a:buChar char="●"/>
            </a:pPr>
            <a:r>
              <a:rPr lang="en">
                <a:solidFill>
                  <a:schemeClr val="dk1"/>
                </a:solidFill>
              </a:rPr>
              <a:t>Data can come from </a:t>
            </a:r>
            <a:r>
              <a:rPr lang="en">
                <a:solidFill>
                  <a:schemeClr val="dk1"/>
                </a:solidFill>
                <a:latin typeface="Consolas"/>
                <a:ea typeface="Consolas"/>
                <a:cs typeface="Consolas"/>
                <a:sym typeface="Consolas"/>
              </a:rPr>
              <a:t>Room</a:t>
            </a:r>
            <a:r>
              <a:rPr lang="en">
                <a:solidFill>
                  <a:schemeClr val="dk1"/>
                </a:solidFill>
              </a:rPr>
              <a:t> database or other sources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latin typeface="Consolas"/>
                <a:ea typeface="Consolas"/>
                <a:cs typeface="Consolas"/>
                <a:sym typeface="Consolas"/>
              </a:rPr>
              <a:t>ViewModel's</a:t>
            </a:r>
            <a:r>
              <a:rPr lang="en">
                <a:solidFill>
                  <a:schemeClr val="dk1"/>
                </a:solidFill>
              </a:rPr>
              <a:t> role is to return the data, it can get help to find or generate the data</a:t>
            </a:r>
            <a:endParaRPr>
              <a:solidFill>
                <a:schemeClr val="dk1"/>
              </a:solidFill>
            </a:endParaRPr>
          </a:p>
        </p:txBody>
      </p:sp>
      <p:sp>
        <p:nvSpPr>
          <p:cNvPr id="562" name="Google Shape;562;p5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3" name="Google Shape;563;p5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ViewModel serves data</a:t>
            </a:r>
            <a:endParaRPr/>
          </a:p>
        </p:txBody>
      </p:sp>
      <p:pic>
        <p:nvPicPr>
          <p:cNvPr id="564" name="Google Shape;564;p58"/>
          <p:cNvPicPr preferRelativeResize="0"/>
          <p:nvPr/>
        </p:nvPicPr>
        <p:blipFill>
          <a:blip r:embed="rId3">
            <a:alphaModFix/>
          </a:blip>
          <a:stretch>
            <a:fillRect/>
          </a:stretch>
        </p:blipFill>
        <p:spPr>
          <a:xfrm>
            <a:off x="6279814" y="984799"/>
            <a:ext cx="2864185" cy="362190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59"/>
          <p:cNvSpPr txBox="1"/>
          <p:nvPr>
            <p:ph idx="1" type="body"/>
          </p:nvPr>
        </p:nvSpPr>
        <p:spPr>
          <a:xfrm>
            <a:off x="311700" y="1076275"/>
            <a:ext cx="5420700" cy="3416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Recommended best practice:</a:t>
            </a:r>
            <a:endParaRPr/>
          </a:p>
          <a:p>
            <a:pPr indent="-381000" lvl="0" marL="457200" rtl="0" algn="l">
              <a:spcBef>
                <a:spcPts val="1000"/>
              </a:spcBef>
              <a:spcAft>
                <a:spcPts val="0"/>
              </a:spcAft>
              <a:buSzPts val="2400"/>
              <a:buChar char="●"/>
            </a:pPr>
            <a:r>
              <a:rPr lang="en"/>
              <a:t>Use a repository to do the work to get the data</a:t>
            </a:r>
            <a:endParaRPr/>
          </a:p>
          <a:p>
            <a:pPr indent="-381000" lvl="0" marL="457200" rtl="0" algn="l">
              <a:spcBef>
                <a:spcPts val="1000"/>
              </a:spcBef>
              <a:spcAft>
                <a:spcPts val="0"/>
              </a:spcAft>
              <a:buSzPts val="2400"/>
              <a:buChar char="●"/>
            </a:pPr>
            <a:r>
              <a:rPr lang="en"/>
              <a:t>Keeps </a:t>
            </a:r>
            <a:r>
              <a:rPr lang="en">
                <a:latin typeface="Consolas"/>
                <a:ea typeface="Consolas"/>
                <a:cs typeface="Consolas"/>
                <a:sym typeface="Consolas"/>
              </a:rPr>
              <a:t>ViewModel</a:t>
            </a:r>
            <a:r>
              <a:rPr lang="en"/>
              <a:t> as clean interface between app and data</a:t>
            </a:r>
            <a:endParaRPr/>
          </a:p>
          <a:p>
            <a:pPr indent="0" lvl="0" marL="0" rtl="0" algn="l">
              <a:spcBef>
                <a:spcPts val="1000"/>
              </a:spcBef>
              <a:spcAft>
                <a:spcPts val="0"/>
              </a:spcAft>
              <a:buNone/>
            </a:pPr>
            <a:r>
              <a:t/>
            </a:r>
            <a:endParaRPr/>
          </a:p>
          <a:p>
            <a:pPr indent="0" lvl="0" marL="0" rtl="0" algn="l">
              <a:spcBef>
                <a:spcPts val="1000"/>
              </a:spcBef>
              <a:spcAft>
                <a:spcPts val="0"/>
              </a:spcAft>
              <a:buNone/>
            </a:pPr>
            <a:r>
              <a:rPr i="1" lang="en" sz="1800"/>
              <a:t>Repository is discussed in next section</a:t>
            </a:r>
            <a:endParaRPr i="1" sz="1800"/>
          </a:p>
        </p:txBody>
      </p:sp>
      <p:sp>
        <p:nvSpPr>
          <p:cNvPr id="570" name="Google Shape;570;p5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5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practice to use repository</a:t>
            </a:r>
            <a:endParaRPr/>
          </a:p>
        </p:txBody>
      </p:sp>
      <p:pic>
        <p:nvPicPr>
          <p:cNvPr id="572" name="Google Shape;572;p59"/>
          <p:cNvPicPr preferRelativeResize="0"/>
          <p:nvPr/>
        </p:nvPicPr>
        <p:blipFill>
          <a:blip r:embed="rId3">
            <a:alphaModFix/>
          </a:blip>
          <a:stretch>
            <a:fillRect/>
          </a:stretch>
        </p:blipFill>
        <p:spPr>
          <a:xfrm>
            <a:off x="5862575" y="1705158"/>
            <a:ext cx="3106800" cy="207263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6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Restaurant analogy</a:t>
            </a:r>
            <a:endParaRPr/>
          </a:p>
          <a:p>
            <a:pPr indent="0" lvl="0" marL="0" rtl="0" algn="l">
              <a:spcBef>
                <a:spcPts val="0"/>
              </a:spcBef>
              <a:spcAft>
                <a:spcPts val="0"/>
              </a:spcAft>
              <a:buNone/>
            </a:pPr>
            <a:r>
              <a:t/>
            </a:r>
            <a:endParaRPr/>
          </a:p>
        </p:txBody>
      </p:sp>
      <p:sp>
        <p:nvSpPr>
          <p:cNvPr id="578" name="Google Shape;578;p60"/>
          <p:cNvSpPr txBox="1"/>
          <p:nvPr>
            <p:ph idx="1" type="body"/>
          </p:nvPr>
        </p:nvSpPr>
        <p:spPr>
          <a:xfrm>
            <a:off x="311700" y="1190300"/>
            <a:ext cx="40887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rgbClr val="000000"/>
              </a:buClr>
              <a:buSzPts val="2400"/>
              <a:buChar char="●"/>
            </a:pPr>
            <a:r>
              <a:rPr lang="en">
                <a:solidFill>
                  <a:srgbClr val="000000"/>
                </a:solidFill>
              </a:rPr>
              <a:t>Customer requests meal from server</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Server takes order to chefs</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Chefs prepare meal</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Server delivers meal to customer</a:t>
            </a:r>
            <a:endParaRPr>
              <a:solidFill>
                <a:srgbClr val="000000"/>
              </a:solidFill>
            </a:endParaRPr>
          </a:p>
          <a:p>
            <a:pPr indent="0" lvl="0" marL="0" rtl="0" algn="l">
              <a:spcBef>
                <a:spcPts val="10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79" name="Google Shape;579;p6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0" name="Google Shape;580;p60"/>
          <p:cNvSpPr txBox="1"/>
          <p:nvPr>
            <p:ph idx="2" type="body"/>
          </p:nvPr>
        </p:nvSpPr>
        <p:spPr>
          <a:xfrm>
            <a:off x="4743575" y="1190300"/>
            <a:ext cx="40887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chemeClr val="dk1"/>
              </a:buClr>
              <a:buSzPts val="2400"/>
              <a:buChar char="●"/>
            </a:pPr>
            <a:r>
              <a:rPr lang="en">
                <a:solidFill>
                  <a:schemeClr val="dk1"/>
                </a:solidFill>
              </a:rPr>
              <a:t>UI requests data from ViewModel</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ViewModel asks Repository for data</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Repository gets data</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ViewModel returns data to UI</a:t>
            </a:r>
            <a:endParaRPr/>
          </a:p>
        </p:txBody>
      </p:sp>
      <p:cxnSp>
        <p:nvCxnSpPr>
          <p:cNvPr id="581" name="Google Shape;581;p60"/>
          <p:cNvCxnSpPr/>
          <p:nvPr/>
        </p:nvCxnSpPr>
        <p:spPr>
          <a:xfrm>
            <a:off x="4053275" y="1601275"/>
            <a:ext cx="766500" cy="0"/>
          </a:xfrm>
          <a:prstGeom prst="straightConnector1">
            <a:avLst/>
          </a:prstGeom>
          <a:noFill/>
          <a:ln cap="flat" cmpd="sng" w="38100">
            <a:solidFill>
              <a:srgbClr val="E69138"/>
            </a:solidFill>
            <a:prstDash val="solid"/>
            <a:round/>
            <a:headEnd len="med" w="med" type="none"/>
            <a:tailEnd len="med" w="med" type="triangle"/>
          </a:ln>
        </p:spPr>
      </p:cxnSp>
      <p:cxnSp>
        <p:nvCxnSpPr>
          <p:cNvPr id="582" name="Google Shape;582;p60"/>
          <p:cNvCxnSpPr/>
          <p:nvPr/>
        </p:nvCxnSpPr>
        <p:spPr>
          <a:xfrm>
            <a:off x="3977075" y="2485300"/>
            <a:ext cx="766500" cy="0"/>
          </a:xfrm>
          <a:prstGeom prst="straightConnector1">
            <a:avLst/>
          </a:prstGeom>
          <a:noFill/>
          <a:ln cap="flat" cmpd="sng" w="38100">
            <a:solidFill>
              <a:srgbClr val="6AA84F"/>
            </a:solidFill>
            <a:prstDash val="solid"/>
            <a:round/>
            <a:headEnd len="med" w="med" type="none"/>
            <a:tailEnd len="med" w="med" type="triangle"/>
          </a:ln>
        </p:spPr>
      </p:cxnSp>
      <p:cxnSp>
        <p:nvCxnSpPr>
          <p:cNvPr id="583" name="Google Shape;583;p60"/>
          <p:cNvCxnSpPr/>
          <p:nvPr/>
        </p:nvCxnSpPr>
        <p:spPr>
          <a:xfrm>
            <a:off x="3977075" y="3326475"/>
            <a:ext cx="766500" cy="0"/>
          </a:xfrm>
          <a:prstGeom prst="straightConnector1">
            <a:avLst/>
          </a:prstGeom>
          <a:noFill/>
          <a:ln cap="flat" cmpd="sng" w="38100">
            <a:solidFill>
              <a:srgbClr val="1155CC"/>
            </a:solidFill>
            <a:prstDash val="solid"/>
            <a:round/>
            <a:headEnd len="med" w="med" type="none"/>
            <a:tailEnd len="med" w="med" type="triangle"/>
          </a:ln>
        </p:spPr>
      </p:cxnSp>
      <p:cxnSp>
        <p:nvCxnSpPr>
          <p:cNvPr id="584" name="Google Shape;584;p60"/>
          <p:cNvCxnSpPr/>
          <p:nvPr/>
        </p:nvCxnSpPr>
        <p:spPr>
          <a:xfrm>
            <a:off x="3977075" y="3845475"/>
            <a:ext cx="766500" cy="0"/>
          </a:xfrm>
          <a:prstGeom prst="straightConnector1">
            <a:avLst/>
          </a:prstGeom>
          <a:noFill/>
          <a:ln cap="flat" cmpd="sng" w="38100">
            <a:solidFill>
              <a:srgbClr val="A64D79"/>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6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example using repository </a:t>
            </a:r>
            <a:endParaRPr/>
          </a:p>
        </p:txBody>
      </p:sp>
      <p:sp>
        <p:nvSpPr>
          <p:cNvPr id="590" name="Google Shape;590;p6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public class WordViewModel extends AndroidViewModel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private WordRepository mRepository;</a:t>
            </a:r>
            <a:endParaRPr i="1"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i="1"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private LiveData&lt;List&lt;Word&gt;&gt; mAllWords;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 Initialize the repository and the list of 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public WordViewModel (Application application)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super(application);</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mRepository = new WordRepository(application);</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mAllWords = mRepository.getAllWords();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latin typeface="Consolas"/>
              <a:ea typeface="Consolas"/>
              <a:cs typeface="Consolas"/>
              <a:sym typeface="Consolas"/>
            </a:endParaRPr>
          </a:p>
        </p:txBody>
      </p:sp>
      <p:sp>
        <p:nvSpPr>
          <p:cNvPr id="591" name="Google Shape;591;p6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6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example continued</a:t>
            </a:r>
            <a:endParaRPr/>
          </a:p>
        </p:txBody>
      </p:sp>
      <p:sp>
        <p:nvSpPr>
          <p:cNvPr id="597" name="Google Shape;597;p62"/>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LiveData&lt;List&lt;Word&gt;&gt; getAllWords() {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return mAllWords;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public void insert(Word word)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mRepository.insert(word);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 sz="2000">
                <a:latin typeface="Consolas"/>
                <a:ea typeface="Consolas"/>
                <a:cs typeface="Consolas"/>
                <a:sym typeface="Consolas"/>
              </a:rPr>
              <a:t>   public void deleteWord(Word word) {</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mRepository.deleteWord(word);</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a:t>
            </a:r>
            <a:endParaRPr sz="2000">
              <a:solidFill>
                <a:srgbClr val="000000"/>
              </a:solidFill>
              <a:latin typeface="Consolas"/>
              <a:ea typeface="Consolas"/>
              <a:cs typeface="Consolas"/>
              <a:sym typeface="Consolas"/>
            </a:endParaRPr>
          </a:p>
        </p:txBody>
      </p:sp>
      <p:sp>
        <p:nvSpPr>
          <p:cNvPr id="598" name="Google Shape;598;p6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Google Shape;110;p18"/>
          <p:cNvPicPr preferRelativeResize="0"/>
          <p:nvPr/>
        </p:nvPicPr>
        <p:blipFill>
          <a:blip r:embed="rId3">
            <a:alphaModFix/>
          </a:blip>
          <a:stretch>
            <a:fillRect/>
          </a:stretch>
        </p:blipFill>
        <p:spPr>
          <a:xfrm>
            <a:off x="3949999" y="997975"/>
            <a:ext cx="5194000" cy="3633050"/>
          </a:xfrm>
          <a:prstGeom prst="rect">
            <a:avLst/>
          </a:prstGeom>
          <a:noFill/>
          <a:ln>
            <a:noFill/>
          </a:ln>
        </p:spPr>
      </p:pic>
      <p:sp>
        <p:nvSpPr>
          <p:cNvPr id="111" name="Google Shape;111;p1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Architecture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2" name="Google Shape;112;p18"/>
          <p:cNvSpPr txBox="1"/>
          <p:nvPr>
            <p:ph idx="1" type="body"/>
          </p:nvPr>
        </p:nvSpPr>
        <p:spPr>
          <a:xfrm>
            <a:off x="333600" y="1182525"/>
            <a:ext cx="45357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set of Android libraries for structuring your app in a way that is robust, testable, and maintainable.</a:t>
            </a:r>
            <a:endParaRPr>
              <a:solidFill>
                <a:srgbClr val="000000"/>
              </a:solidFill>
            </a:endParaRPr>
          </a:p>
        </p:txBody>
      </p:sp>
      <p:sp>
        <p:nvSpPr>
          <p:cNvPr id="113" name="Google Shape;113;p1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6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not pass context into ViewModel</a:t>
            </a:r>
            <a:endParaRPr/>
          </a:p>
          <a:p>
            <a:pPr indent="0" lvl="0" marL="0" rtl="0" algn="l">
              <a:spcBef>
                <a:spcPts val="0"/>
              </a:spcBef>
              <a:spcAft>
                <a:spcPts val="0"/>
              </a:spcAft>
              <a:buNone/>
            </a:pPr>
            <a:r>
              <a:t/>
            </a:r>
            <a:endParaRPr/>
          </a:p>
        </p:txBody>
      </p:sp>
      <p:sp>
        <p:nvSpPr>
          <p:cNvPr id="604" name="Google Shape;604;p63"/>
          <p:cNvSpPr txBox="1"/>
          <p:nvPr>
            <p:ph idx="1" type="body"/>
          </p:nvPr>
        </p:nvSpPr>
        <p:spPr>
          <a:xfrm>
            <a:off x="165550" y="1123300"/>
            <a:ext cx="8666700" cy="3342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Never pass context into </a:t>
            </a:r>
            <a:r>
              <a:rPr lang="en">
                <a:solidFill>
                  <a:srgbClr val="000000"/>
                </a:solidFill>
                <a:latin typeface="Consolas"/>
                <a:ea typeface="Consolas"/>
                <a:cs typeface="Consolas"/>
                <a:sym typeface="Consolas"/>
              </a:rPr>
              <a:t>ViewModel</a:t>
            </a:r>
            <a:r>
              <a:rPr lang="en">
                <a:solidFill>
                  <a:srgbClr val="000000"/>
                </a:solidFill>
              </a:rPr>
              <a:t> instances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Do not store </a:t>
            </a:r>
            <a:r>
              <a:rPr lang="en">
                <a:solidFill>
                  <a:srgbClr val="000000"/>
                </a:solidFill>
                <a:latin typeface="Consolas"/>
                <a:ea typeface="Consolas"/>
                <a:cs typeface="Consolas"/>
                <a:sym typeface="Consolas"/>
              </a:rPr>
              <a:t>Activity</a:t>
            </a:r>
            <a:r>
              <a:rPr lang="en">
                <a:solidFill>
                  <a:srgbClr val="000000"/>
                </a:solidFill>
              </a:rPr>
              <a:t>, </a:t>
            </a:r>
            <a:r>
              <a:rPr lang="en">
                <a:solidFill>
                  <a:srgbClr val="000000"/>
                </a:solidFill>
                <a:latin typeface="Consolas"/>
                <a:ea typeface="Consolas"/>
                <a:cs typeface="Consolas"/>
                <a:sym typeface="Consolas"/>
              </a:rPr>
              <a:t>Fragment</a:t>
            </a:r>
            <a:r>
              <a:rPr lang="en">
                <a:solidFill>
                  <a:srgbClr val="000000"/>
                </a:solidFill>
              </a:rPr>
              <a:t>, or </a:t>
            </a:r>
            <a:r>
              <a:rPr lang="en">
                <a:solidFill>
                  <a:srgbClr val="000000"/>
                </a:solidFill>
                <a:latin typeface="Consolas"/>
                <a:ea typeface="Consolas"/>
                <a:cs typeface="Consolas"/>
                <a:sym typeface="Consolas"/>
              </a:rPr>
              <a:t>View</a:t>
            </a:r>
            <a:r>
              <a:rPr lang="en">
                <a:solidFill>
                  <a:srgbClr val="000000"/>
                </a:solidFill>
              </a:rPr>
              <a:t> instances or their </a:t>
            </a:r>
            <a:r>
              <a:rPr lang="en">
                <a:solidFill>
                  <a:srgbClr val="000000"/>
                </a:solidFill>
                <a:latin typeface="Consolas"/>
                <a:ea typeface="Consolas"/>
                <a:cs typeface="Consolas"/>
                <a:sym typeface="Consolas"/>
              </a:rPr>
              <a:t>Context</a:t>
            </a:r>
            <a:r>
              <a:rPr lang="en">
                <a:solidFill>
                  <a:srgbClr val="000000"/>
                </a:solidFill>
              </a:rPr>
              <a:t> in the </a:t>
            </a:r>
            <a:r>
              <a:rPr lang="en">
                <a:solidFill>
                  <a:srgbClr val="000000"/>
                </a:solidFill>
                <a:latin typeface="Consolas"/>
                <a:ea typeface="Consolas"/>
                <a:cs typeface="Consolas"/>
                <a:sym typeface="Consolas"/>
              </a:rPr>
              <a:t>ViewModel</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An </a:t>
            </a:r>
            <a:r>
              <a:rPr lang="en">
                <a:solidFill>
                  <a:srgbClr val="000000"/>
                </a:solidFill>
                <a:latin typeface="Consolas"/>
                <a:ea typeface="Consolas"/>
                <a:cs typeface="Consolas"/>
                <a:sym typeface="Consolas"/>
              </a:rPr>
              <a:t>Activity</a:t>
            </a:r>
            <a:r>
              <a:rPr lang="en">
                <a:solidFill>
                  <a:srgbClr val="000000"/>
                </a:solidFill>
              </a:rPr>
              <a:t> can be destroyed and created many times during the lifecycle of a </a:t>
            </a:r>
            <a:r>
              <a:rPr lang="en">
                <a:solidFill>
                  <a:srgbClr val="000000"/>
                </a:solidFill>
                <a:latin typeface="Consolas"/>
                <a:ea typeface="Consolas"/>
                <a:cs typeface="Consolas"/>
                <a:sym typeface="Consolas"/>
              </a:rPr>
              <a:t>ViewModel</a:t>
            </a:r>
            <a:endParaRPr>
              <a:solidFill>
                <a:srgbClr val="000000"/>
              </a:solidFill>
              <a:latin typeface="Consolas"/>
              <a:ea typeface="Consolas"/>
              <a:cs typeface="Consolas"/>
              <a:sym typeface="Consolas"/>
            </a:endParaRPr>
          </a:p>
          <a:p>
            <a:pPr indent="-381000" lvl="0" marL="457200" rtl="0" algn="l">
              <a:spcBef>
                <a:spcPts val="1000"/>
              </a:spcBef>
              <a:spcAft>
                <a:spcPts val="0"/>
              </a:spcAft>
              <a:buClr>
                <a:srgbClr val="000000"/>
              </a:buClr>
              <a:buSzPts val="2400"/>
              <a:buChar char="●"/>
            </a:pPr>
            <a:r>
              <a:rPr lang="en">
                <a:solidFill>
                  <a:srgbClr val="000000"/>
                </a:solidFill>
              </a:rPr>
              <a:t>If you need application context, inherit from </a:t>
            </a:r>
            <a:r>
              <a:rPr lang="en" u="sng">
                <a:solidFill>
                  <a:schemeClr val="hlink"/>
                </a:solidFill>
                <a:latin typeface="Consolas"/>
                <a:ea typeface="Consolas"/>
                <a:cs typeface="Consolas"/>
                <a:sym typeface="Consolas"/>
                <a:hlinkClick r:id="rId3"/>
              </a:rPr>
              <a:t>AndroidViewModel</a:t>
            </a:r>
            <a:endParaRPr>
              <a:latin typeface="Consolas"/>
              <a:ea typeface="Consolas"/>
              <a:cs typeface="Consolas"/>
              <a:sym typeface="Consolas"/>
            </a:endParaRPr>
          </a:p>
          <a:p>
            <a:pPr indent="0" lvl="0" marL="0" rtl="0" algn="l">
              <a:spcBef>
                <a:spcPts val="1000"/>
              </a:spcBef>
              <a:spcAft>
                <a:spcPts val="0"/>
              </a:spcAft>
              <a:buNone/>
            </a:pPr>
            <a:r>
              <a:t/>
            </a:r>
            <a:endParaRPr sz="1100">
              <a:solidFill>
                <a:schemeClr val="dk1"/>
              </a:solidFill>
            </a:endParaRPr>
          </a:p>
        </p:txBody>
      </p:sp>
      <p:sp>
        <p:nvSpPr>
          <p:cNvPr id="605" name="Google Shape;605;p6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6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does not survive app closure</a:t>
            </a:r>
            <a:endParaRPr/>
          </a:p>
          <a:p>
            <a:pPr indent="0" lvl="0" marL="0" rtl="0" algn="l">
              <a:spcBef>
                <a:spcPts val="0"/>
              </a:spcBef>
              <a:spcAft>
                <a:spcPts val="0"/>
              </a:spcAft>
              <a:buNone/>
            </a:pPr>
            <a:r>
              <a:t/>
            </a:r>
            <a:endParaRPr/>
          </a:p>
        </p:txBody>
      </p:sp>
      <p:sp>
        <p:nvSpPr>
          <p:cNvPr id="611" name="Google Shape;611;p64"/>
          <p:cNvSpPr txBox="1"/>
          <p:nvPr>
            <p:ph idx="1" type="body"/>
          </p:nvPr>
        </p:nvSpPr>
        <p:spPr>
          <a:xfrm>
            <a:off x="67525" y="1155350"/>
            <a:ext cx="8475000" cy="3323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latin typeface="Consolas"/>
                <a:ea typeface="Consolas"/>
                <a:cs typeface="Consolas"/>
                <a:sym typeface="Consolas"/>
              </a:rPr>
              <a:t>ViewModel</a:t>
            </a:r>
            <a:r>
              <a:rPr lang="en"/>
              <a:t> survives configuration changes, </a:t>
            </a:r>
            <a:br>
              <a:rPr lang="en"/>
            </a:br>
            <a:r>
              <a:rPr b="1" i="1" lang="en"/>
              <a:t>not</a:t>
            </a:r>
            <a:r>
              <a:rPr lang="en"/>
              <a:t> app shutdown</a:t>
            </a:r>
            <a:endParaRPr/>
          </a:p>
          <a:p>
            <a:pPr indent="-381000" lvl="0" marL="457200" rtl="0" algn="l">
              <a:spcBef>
                <a:spcPts val="1000"/>
              </a:spcBef>
              <a:spcAft>
                <a:spcPts val="0"/>
              </a:spcAft>
              <a:buClr>
                <a:srgbClr val="000000"/>
              </a:buClr>
              <a:buSzPts val="2400"/>
              <a:buChar char="●"/>
            </a:pPr>
            <a:r>
              <a:rPr lang="en">
                <a:solidFill>
                  <a:srgbClr val="000000"/>
                </a:solidFill>
                <a:latin typeface="Consolas"/>
                <a:ea typeface="Consolas"/>
                <a:cs typeface="Consolas"/>
                <a:sym typeface="Consolas"/>
              </a:rPr>
              <a:t>ViewModel</a:t>
            </a:r>
            <a:r>
              <a:rPr lang="en">
                <a:solidFill>
                  <a:srgbClr val="000000"/>
                </a:solidFill>
              </a:rPr>
              <a:t> is </a:t>
            </a:r>
            <a:r>
              <a:rPr b="1" i="1" lang="en">
                <a:solidFill>
                  <a:srgbClr val="000000"/>
                </a:solidFill>
              </a:rPr>
              <a:t>not</a:t>
            </a:r>
            <a:r>
              <a:rPr lang="en">
                <a:solidFill>
                  <a:srgbClr val="000000"/>
                </a:solidFill>
              </a:rPr>
              <a:t> a replacement for </a:t>
            </a:r>
            <a:r>
              <a:rPr lang="en">
                <a:solidFill>
                  <a:srgbClr val="000000"/>
                </a:solidFill>
                <a:latin typeface="Consolas"/>
                <a:ea typeface="Consolas"/>
                <a:cs typeface="Consolas"/>
                <a:sym typeface="Consolas"/>
              </a:rPr>
              <a:t>onSaveInstanceState()</a:t>
            </a:r>
            <a:r>
              <a:rPr lang="en">
                <a:solidFill>
                  <a:srgbClr val="000000"/>
                </a:solidFill>
              </a:rPr>
              <a:t> </a:t>
            </a:r>
            <a:br>
              <a:rPr lang="en">
                <a:solidFill>
                  <a:srgbClr val="000000"/>
                </a:solidFill>
              </a:rPr>
            </a:br>
            <a:r>
              <a:rPr lang="en">
                <a:solidFill>
                  <a:srgbClr val="000000"/>
                </a:solidFill>
              </a:rPr>
              <a:t>(if you are not saving the data with </a:t>
            </a:r>
            <a:r>
              <a:rPr lang="en">
                <a:solidFill>
                  <a:srgbClr val="000000"/>
                </a:solidFill>
                <a:latin typeface="Consolas"/>
                <a:ea typeface="Consolas"/>
                <a:cs typeface="Consolas"/>
                <a:sym typeface="Consolas"/>
              </a:rPr>
              <a:t>Room</a:t>
            </a:r>
            <a:r>
              <a:rPr lang="en">
                <a:solidFill>
                  <a:srgbClr val="000000"/>
                </a:solidFill>
              </a:rPr>
              <a:t>)</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See </a:t>
            </a:r>
            <a:r>
              <a:rPr lang="en" u="sng">
                <a:solidFill>
                  <a:schemeClr val="hlink"/>
                </a:solidFill>
                <a:hlinkClick r:id="rId3"/>
              </a:rPr>
              <a:t>Saving UI States</a:t>
            </a:r>
            <a:endParaRPr sz="1100">
              <a:solidFill>
                <a:schemeClr val="dk1"/>
              </a:solidFill>
            </a:endParaRPr>
          </a:p>
        </p:txBody>
      </p:sp>
      <p:sp>
        <p:nvSpPr>
          <p:cNvPr id="612" name="Google Shape;612;p6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6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Repository</a:t>
            </a:r>
            <a:endParaRPr/>
          </a:p>
        </p:txBody>
      </p:sp>
      <p:sp>
        <p:nvSpPr>
          <p:cNvPr id="618" name="Google Shape;618;p6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19" name="Google Shape;619;p6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0" name="Google Shape;620;p6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6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a:t>
            </a:r>
            <a:endParaRPr/>
          </a:p>
          <a:p>
            <a:pPr indent="0" lvl="0" marL="0" rtl="0" algn="l">
              <a:spcBef>
                <a:spcPts val="0"/>
              </a:spcBef>
              <a:spcAft>
                <a:spcPts val="0"/>
              </a:spcAft>
              <a:buNone/>
            </a:pPr>
            <a:r>
              <a:t/>
            </a:r>
            <a:endParaRPr/>
          </a:p>
        </p:txBody>
      </p:sp>
      <p:sp>
        <p:nvSpPr>
          <p:cNvPr id="626" name="Google Shape;626;p66"/>
          <p:cNvSpPr txBox="1"/>
          <p:nvPr>
            <p:ph idx="1" type="body"/>
          </p:nvPr>
        </p:nvSpPr>
        <p:spPr>
          <a:xfrm>
            <a:off x="290025" y="1413050"/>
            <a:ext cx="4268100" cy="283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solidFill>
                  <a:schemeClr val="dk1"/>
                </a:solidFill>
              </a:rPr>
              <a:t>Best practice, not part of Architecture Components libraries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rPr>
              <a:t>Implement repository to </a:t>
            </a:r>
            <a:r>
              <a:rPr lang="en">
                <a:solidFill>
                  <a:srgbClr val="000000"/>
                </a:solidFill>
              </a:rPr>
              <a:t>p</a:t>
            </a:r>
            <a:r>
              <a:rPr lang="en" sz="2400">
                <a:solidFill>
                  <a:srgbClr val="000000"/>
                </a:solidFill>
              </a:rPr>
              <a:t>rovide single, clean API to app data</a:t>
            </a:r>
            <a:endParaRPr>
              <a:solidFill>
                <a:srgbClr val="000000"/>
              </a:solidFill>
            </a:endParaRPr>
          </a:p>
          <a:p>
            <a:pPr indent="0" lvl="0" marL="0" rtl="0" algn="l">
              <a:spcBef>
                <a:spcPts val="0"/>
              </a:spcBef>
              <a:spcAft>
                <a:spcPts val="0"/>
              </a:spcAft>
              <a:buNone/>
            </a:pPr>
            <a:r>
              <a:t/>
            </a:r>
            <a:endParaRPr/>
          </a:p>
        </p:txBody>
      </p:sp>
      <p:sp>
        <p:nvSpPr>
          <p:cNvPr id="627" name="Google Shape;627;p6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66"/>
          <p:cNvSpPr/>
          <p:nvPr/>
        </p:nvSpPr>
        <p:spPr>
          <a:xfrm>
            <a:off x="5059325" y="1643850"/>
            <a:ext cx="3856200" cy="2187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66"/>
          <p:cNvGrpSpPr/>
          <p:nvPr/>
        </p:nvGrpSpPr>
        <p:grpSpPr>
          <a:xfrm>
            <a:off x="5806450" y="1661200"/>
            <a:ext cx="2752650" cy="2100300"/>
            <a:chOff x="2699325" y="1792975"/>
            <a:chExt cx="2752650" cy="2100300"/>
          </a:xfrm>
        </p:grpSpPr>
        <p:sp>
          <p:nvSpPr>
            <p:cNvPr id="630" name="Google Shape;630;p66"/>
            <p:cNvSpPr/>
            <p:nvPr/>
          </p:nvSpPr>
          <p:spPr>
            <a:xfrm>
              <a:off x="2699325" y="2222725"/>
              <a:ext cx="1910700" cy="7143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6"/>
            <p:cNvSpPr/>
            <p:nvPr/>
          </p:nvSpPr>
          <p:spPr>
            <a:xfrm>
              <a:off x="2765200" y="2162875"/>
              <a:ext cx="1776900" cy="5418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Repository</a:t>
              </a:r>
              <a:endParaRPr sz="1200">
                <a:solidFill>
                  <a:srgbClr val="404040"/>
                </a:solidFill>
              </a:endParaRPr>
            </a:p>
          </p:txBody>
        </p:sp>
        <p:cxnSp>
          <p:nvCxnSpPr>
            <p:cNvPr id="632" name="Google Shape;632;p66"/>
            <p:cNvCxnSpPr>
              <a:endCxn id="631" idx="0"/>
            </p:cNvCxnSpPr>
            <p:nvPr/>
          </p:nvCxnSpPr>
          <p:spPr>
            <a:xfrm flipH="1">
              <a:off x="3653650" y="17929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633" name="Google Shape;633;p66"/>
            <p:cNvCxnSpPr/>
            <p:nvPr/>
          </p:nvCxnSpPr>
          <p:spPr>
            <a:xfrm>
              <a:off x="3657600" y="2857075"/>
              <a:ext cx="0" cy="1036200"/>
            </a:xfrm>
            <a:prstGeom prst="straightConnector1">
              <a:avLst/>
            </a:prstGeom>
            <a:noFill/>
            <a:ln cap="flat" cmpd="sng" w="19050">
              <a:solidFill>
                <a:srgbClr val="515151"/>
              </a:solidFill>
              <a:prstDash val="solid"/>
              <a:round/>
              <a:headEnd len="med" w="med" type="none"/>
              <a:tailEnd len="med" w="med" type="triangle"/>
            </a:ln>
          </p:spPr>
        </p:cxnSp>
        <p:sp>
          <p:nvSpPr>
            <p:cNvPr id="634" name="Google Shape;634;p66"/>
            <p:cNvSpPr/>
            <p:nvPr/>
          </p:nvSpPr>
          <p:spPr>
            <a:xfrm rot="10800000">
              <a:off x="4590975" y="24840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67"/>
          <p:cNvSpPr txBox="1"/>
          <p:nvPr>
            <p:ph type="title"/>
          </p:nvPr>
        </p:nvSpPr>
        <p:spPr>
          <a:xfrm>
            <a:off x="211075" y="170825"/>
            <a:ext cx="8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 fetches or generates data</a:t>
            </a:r>
            <a:endParaRPr/>
          </a:p>
          <a:p>
            <a:pPr indent="0" lvl="0" marL="0" rtl="0" algn="l">
              <a:spcBef>
                <a:spcPts val="0"/>
              </a:spcBef>
              <a:spcAft>
                <a:spcPts val="0"/>
              </a:spcAft>
              <a:buNone/>
            </a:pPr>
            <a:r>
              <a:t/>
            </a:r>
            <a:endParaRPr/>
          </a:p>
        </p:txBody>
      </p:sp>
      <p:sp>
        <p:nvSpPr>
          <p:cNvPr id="640" name="Google Shape;640;p67"/>
          <p:cNvSpPr txBox="1"/>
          <p:nvPr>
            <p:ph idx="1" type="body"/>
          </p:nvPr>
        </p:nvSpPr>
        <p:spPr>
          <a:xfrm>
            <a:off x="311700" y="1463150"/>
            <a:ext cx="4920600" cy="301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t>Use repository to fetch data in the background</a:t>
            </a:r>
            <a:endParaRPr/>
          </a:p>
          <a:p>
            <a:pPr indent="-381000" lvl="0" marL="457200" rtl="0" algn="l">
              <a:spcBef>
                <a:spcPts val="1000"/>
              </a:spcBef>
              <a:spcAft>
                <a:spcPts val="0"/>
              </a:spcAft>
              <a:buSzPts val="2400"/>
              <a:buChar char="●"/>
            </a:pPr>
            <a:r>
              <a:rPr lang="en"/>
              <a:t>Analogy: chefs prepare meals behind the scenes</a:t>
            </a:r>
            <a:endParaRPr/>
          </a:p>
          <a:p>
            <a:pPr indent="0" lvl="0" marL="0" rtl="0" algn="l">
              <a:spcBef>
                <a:spcPts val="1000"/>
              </a:spcBef>
              <a:spcAft>
                <a:spcPts val="0"/>
              </a:spcAft>
              <a:buNone/>
            </a:pPr>
            <a:r>
              <a:t/>
            </a:r>
            <a:endParaRPr sz="1100">
              <a:solidFill>
                <a:schemeClr val="dk1"/>
              </a:solidFill>
            </a:endParaRPr>
          </a:p>
        </p:txBody>
      </p:sp>
      <p:sp>
        <p:nvSpPr>
          <p:cNvPr id="641" name="Google Shape;641;p6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2" name="Google Shape;642;p67"/>
          <p:cNvPicPr preferRelativeResize="0"/>
          <p:nvPr/>
        </p:nvPicPr>
        <p:blipFill>
          <a:blip r:embed="rId3">
            <a:alphaModFix/>
          </a:blip>
          <a:stretch>
            <a:fillRect/>
          </a:stretch>
        </p:blipFill>
        <p:spPr>
          <a:xfrm>
            <a:off x="5414250" y="1473600"/>
            <a:ext cx="3606899" cy="2406260"/>
          </a:xfrm>
          <a:prstGeom prst="rect">
            <a:avLst/>
          </a:prstGeom>
          <a:noFill/>
          <a:ln cap="flat" cmpd="sng" w="9525">
            <a:solidFill>
              <a:srgbClr val="039BE5"/>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68"/>
          <p:cNvSpPr/>
          <p:nvPr/>
        </p:nvSpPr>
        <p:spPr>
          <a:xfrm>
            <a:off x="4232550" y="-32550"/>
            <a:ext cx="49116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8"/>
          <p:cNvSpPr txBox="1"/>
          <p:nvPr>
            <p:ph type="title"/>
          </p:nvPr>
        </p:nvSpPr>
        <p:spPr>
          <a:xfrm>
            <a:off x="211075" y="170825"/>
            <a:ext cx="8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Multiple backends</a:t>
            </a:r>
            <a:endParaRPr/>
          </a:p>
          <a:p>
            <a:pPr indent="0" lvl="0" marL="0" rtl="0" algn="l">
              <a:spcBef>
                <a:spcPts val="0"/>
              </a:spcBef>
              <a:spcAft>
                <a:spcPts val="0"/>
              </a:spcAft>
              <a:buNone/>
            </a:pPr>
            <a:r>
              <a:t/>
            </a:r>
            <a:endParaRPr/>
          </a:p>
        </p:txBody>
      </p:sp>
      <p:sp>
        <p:nvSpPr>
          <p:cNvPr id="649" name="Google Shape;649;p68"/>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381000" lvl="0" marL="457200" rtl="0" algn="l">
              <a:spcBef>
                <a:spcPts val="0"/>
              </a:spcBef>
              <a:spcAft>
                <a:spcPts val="0"/>
              </a:spcAft>
              <a:buClr>
                <a:srgbClr val="000000"/>
              </a:buClr>
              <a:buSzPts val="2400"/>
              <a:buChar char="●"/>
            </a:pPr>
            <a:r>
              <a:rPr lang="en">
                <a:solidFill>
                  <a:srgbClr val="000000"/>
                </a:solidFill>
              </a:rPr>
              <a:t>Potentially, r</a:t>
            </a:r>
            <a:r>
              <a:rPr lang="en">
                <a:solidFill>
                  <a:srgbClr val="000000"/>
                </a:solidFill>
              </a:rPr>
              <a:t>epository could manage query threads and allow you to use multiple backends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Example: in Repository, implement logic for deciding whether to fetch data from a network or use results cached in the database</a:t>
            </a:r>
            <a:endParaRPr sz="1100">
              <a:solidFill>
                <a:schemeClr val="dk1"/>
              </a:solidFill>
            </a:endParaRPr>
          </a:p>
          <a:p>
            <a:pPr indent="0" lvl="0" marL="0" rtl="0" algn="l">
              <a:spcBef>
                <a:spcPts val="1000"/>
              </a:spcBef>
              <a:spcAft>
                <a:spcPts val="0"/>
              </a:spcAft>
              <a:buNone/>
            </a:pPr>
            <a:r>
              <a:t/>
            </a:r>
            <a:endParaRPr sz="1100">
              <a:solidFill>
                <a:schemeClr val="dk1"/>
              </a:solidFill>
            </a:endParaRPr>
          </a:p>
        </p:txBody>
      </p:sp>
      <p:sp>
        <p:nvSpPr>
          <p:cNvPr id="650" name="Google Shape;650;p6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51" name="Google Shape;651;p68"/>
          <p:cNvGrpSpPr/>
          <p:nvPr/>
        </p:nvGrpSpPr>
        <p:grpSpPr>
          <a:xfrm>
            <a:off x="4311426" y="260650"/>
            <a:ext cx="4707300" cy="1576550"/>
            <a:chOff x="1387051" y="105475"/>
            <a:chExt cx="4707300" cy="1576550"/>
          </a:xfrm>
        </p:grpSpPr>
        <p:sp>
          <p:nvSpPr>
            <p:cNvPr id="652" name="Google Shape;652;p68"/>
            <p:cNvSpPr/>
            <p:nvPr/>
          </p:nvSpPr>
          <p:spPr>
            <a:xfrm>
              <a:off x="2821101" y="105475"/>
              <a:ext cx="1776900" cy="5418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Repository</a:t>
              </a:r>
              <a:endParaRPr sz="1200">
                <a:solidFill>
                  <a:srgbClr val="404040"/>
                </a:solidFill>
              </a:endParaRPr>
            </a:p>
          </p:txBody>
        </p:sp>
        <p:cxnSp>
          <p:nvCxnSpPr>
            <p:cNvPr id="653" name="Google Shape;653;p68"/>
            <p:cNvCxnSpPr>
              <a:stCxn id="652" idx="3"/>
              <a:endCxn id="654" idx="0"/>
            </p:cNvCxnSpPr>
            <p:nvPr/>
          </p:nvCxnSpPr>
          <p:spPr>
            <a:xfrm>
              <a:off x="4598001" y="376375"/>
              <a:ext cx="540900" cy="575700"/>
            </a:xfrm>
            <a:prstGeom prst="bentConnector2">
              <a:avLst/>
            </a:prstGeom>
            <a:noFill/>
            <a:ln cap="flat" cmpd="sng" w="19050">
              <a:solidFill>
                <a:srgbClr val="515151"/>
              </a:solidFill>
              <a:prstDash val="solid"/>
              <a:round/>
              <a:headEnd len="med" w="med" type="none"/>
              <a:tailEnd len="med" w="med" type="triangle"/>
            </a:ln>
          </p:spPr>
        </p:cxnSp>
        <p:sp>
          <p:nvSpPr>
            <p:cNvPr id="655" name="Google Shape;655;p68"/>
            <p:cNvSpPr/>
            <p:nvPr/>
          </p:nvSpPr>
          <p:spPr>
            <a:xfrm>
              <a:off x="1387051" y="952125"/>
              <a:ext cx="1776900" cy="7299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Dao</a:t>
              </a:r>
              <a:endParaRPr sz="1200">
                <a:solidFill>
                  <a:srgbClr val="F6F6F6"/>
                </a:solidFill>
              </a:endParaRPr>
            </a:p>
          </p:txBody>
        </p:sp>
        <p:cxnSp>
          <p:nvCxnSpPr>
            <p:cNvPr id="656" name="Google Shape;656;p68"/>
            <p:cNvCxnSpPr>
              <a:stCxn id="652" idx="1"/>
              <a:endCxn id="655" idx="0"/>
            </p:cNvCxnSpPr>
            <p:nvPr/>
          </p:nvCxnSpPr>
          <p:spPr>
            <a:xfrm flipH="1">
              <a:off x="2275401" y="376375"/>
              <a:ext cx="545700" cy="575700"/>
            </a:xfrm>
            <a:prstGeom prst="bentConnector2">
              <a:avLst/>
            </a:prstGeom>
            <a:noFill/>
            <a:ln cap="flat" cmpd="sng" w="19050">
              <a:solidFill>
                <a:srgbClr val="515151"/>
              </a:solidFill>
              <a:prstDash val="solid"/>
              <a:round/>
              <a:headEnd len="med" w="med" type="none"/>
              <a:tailEnd len="med" w="med" type="triangle"/>
            </a:ln>
          </p:spPr>
        </p:cxnSp>
        <p:sp>
          <p:nvSpPr>
            <p:cNvPr id="654" name="Google Shape;654;p68"/>
            <p:cNvSpPr/>
            <p:nvPr/>
          </p:nvSpPr>
          <p:spPr>
            <a:xfrm>
              <a:off x="4183650" y="952125"/>
              <a:ext cx="1910700" cy="729900"/>
            </a:xfrm>
            <a:prstGeom prst="roundRect">
              <a:avLst>
                <a:gd fmla="val 16667" name="adj"/>
              </a:avLst>
            </a:prstGeom>
            <a:solidFill>
              <a:srgbClr val="EA4335"/>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6F6F6"/>
                  </a:solidFill>
                </a:rPr>
                <a:t>Network</a:t>
              </a:r>
              <a:endParaRPr sz="1200">
                <a:solidFill>
                  <a:srgbClr val="F6F6F6"/>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6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 example</a:t>
            </a:r>
            <a:endParaRPr/>
          </a:p>
          <a:p>
            <a:pPr indent="0" lvl="0" marL="0" rtl="0" algn="l">
              <a:spcBef>
                <a:spcPts val="0"/>
              </a:spcBef>
              <a:spcAft>
                <a:spcPts val="0"/>
              </a:spcAft>
              <a:buNone/>
            </a:pPr>
            <a:r>
              <a:t/>
            </a:r>
            <a:endParaRPr/>
          </a:p>
        </p:txBody>
      </p:sp>
      <p:sp>
        <p:nvSpPr>
          <p:cNvPr id="662" name="Google Shape;662;p69"/>
          <p:cNvSpPr txBox="1"/>
          <p:nvPr>
            <p:ph idx="1" type="body"/>
          </p:nvPr>
        </p:nvSpPr>
        <p:spPr>
          <a:xfrm>
            <a:off x="0" y="1017225"/>
            <a:ext cx="8832000" cy="355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public class WordRepository {</a:t>
            </a:r>
            <a:endParaRPr sz="1800">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latin typeface="Consolas"/>
                <a:ea typeface="Consolas"/>
                <a:cs typeface="Consolas"/>
                <a:sym typeface="Consolas"/>
              </a:rPr>
              <a:t>  private WordDao mWordDao;</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private LiveData&lt;List&lt;Word&gt;&gt; mAllWords;</a:t>
            </a:r>
            <a:endParaRPr sz="1800">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latin typeface="Consolas"/>
                <a:ea typeface="Consolas"/>
                <a:cs typeface="Consolas"/>
                <a:sym typeface="Consolas"/>
              </a:rPr>
              <a:t>  WordRepository(Application application)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WordRoomDatabase db = WordRoomDatabase.getDatabase(application);</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mWordDao = db.wordDao();</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mAllWords = mWordDao.getAllWords();</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 more code…]</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p:txBody>
      </p:sp>
      <p:sp>
        <p:nvSpPr>
          <p:cNvPr id="663" name="Google Shape;663;p6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7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 and insert data</a:t>
            </a:r>
            <a:endParaRPr/>
          </a:p>
          <a:p>
            <a:pPr indent="0" lvl="0" marL="0" rtl="0" algn="l">
              <a:spcBef>
                <a:spcPts val="0"/>
              </a:spcBef>
              <a:spcAft>
                <a:spcPts val="0"/>
              </a:spcAft>
              <a:buNone/>
            </a:pPr>
            <a:r>
              <a:t/>
            </a:r>
            <a:endParaRPr/>
          </a:p>
        </p:txBody>
      </p:sp>
      <p:sp>
        <p:nvSpPr>
          <p:cNvPr id="669" name="Google Shape;669;p70"/>
          <p:cNvSpPr txBox="1"/>
          <p:nvPr>
            <p:ph idx="1" type="body"/>
          </p:nvPr>
        </p:nvSpPr>
        <p:spPr>
          <a:xfrm>
            <a:off x="500550" y="10172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400">
              <a:solidFill>
                <a:srgbClr val="80808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LiveData&lt;List&lt;Word&gt;&gt; getAllWords()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return mAllWords;</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i="1"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 Must insert data off the main thread</a:t>
            </a:r>
            <a:endParaRPr i="1"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public void insert (Word word)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new insertAsyncTask(mWordDao).execute(word);</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 more code…]</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latin typeface="Consolas"/>
              <a:ea typeface="Consolas"/>
              <a:cs typeface="Consolas"/>
              <a:sym typeface="Consolas"/>
            </a:endParaRPr>
          </a:p>
        </p:txBody>
      </p:sp>
      <p:sp>
        <p:nvSpPr>
          <p:cNvPr id="670" name="Google Shape;670;p7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7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Insert off main thread</a:t>
            </a:r>
            <a:endParaRPr/>
          </a:p>
          <a:p>
            <a:pPr indent="0" lvl="0" marL="0" rtl="0" algn="l">
              <a:spcBef>
                <a:spcPts val="0"/>
              </a:spcBef>
              <a:spcAft>
                <a:spcPts val="0"/>
              </a:spcAft>
              <a:buNone/>
            </a:pPr>
            <a:r>
              <a:t/>
            </a:r>
            <a:endParaRPr/>
          </a:p>
        </p:txBody>
      </p:sp>
      <p:sp>
        <p:nvSpPr>
          <p:cNvPr id="676" name="Google Shape;676;p71"/>
          <p:cNvSpPr txBox="1"/>
          <p:nvPr>
            <p:ph idx="1" type="body"/>
          </p:nvPr>
        </p:nvSpPr>
        <p:spPr>
          <a:xfrm>
            <a:off x="500550" y="1017225"/>
            <a:ext cx="8520600" cy="39252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private static class insertAsyncTask extends AsyncTask</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&lt;Word, Void, Void&gt;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private WordDao mAsyncTaskDao;</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insertAsyncTask(WordDao dao)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mAsyncTaskDao = dao;</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@Override</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protected Void doInBackground(final Word... params)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mAsyncTaskDao.insert(params[0]);</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return null;</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latin typeface="Consolas"/>
              <a:ea typeface="Consolas"/>
              <a:cs typeface="Consolas"/>
              <a:sym typeface="Consolas"/>
            </a:endParaRPr>
          </a:p>
        </p:txBody>
      </p:sp>
      <p:sp>
        <p:nvSpPr>
          <p:cNvPr id="677" name="Google Shape;677;p7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7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LiveData</a:t>
            </a:r>
            <a:endParaRPr/>
          </a:p>
        </p:txBody>
      </p:sp>
      <p:sp>
        <p:nvSpPr>
          <p:cNvPr id="683" name="Google Shape;683;p7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84" name="Google Shape;684;p7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5" name="Google Shape;685;p7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Architecture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9" name="Google Shape;119;p19"/>
          <p:cNvSpPr txBox="1"/>
          <p:nvPr>
            <p:ph idx="1" type="body"/>
          </p:nvPr>
        </p:nvSpPr>
        <p:spPr>
          <a:xfrm>
            <a:off x="333600" y="1182525"/>
            <a:ext cx="8476800" cy="344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solidFill>
                  <a:srgbClr val="000000"/>
                </a:solidFill>
              </a:rPr>
              <a:t>Consist of </a:t>
            </a:r>
            <a:r>
              <a:rPr lang="en" u="sng">
                <a:solidFill>
                  <a:schemeClr val="hlink"/>
                </a:solidFill>
                <a:hlinkClick r:id="rId3"/>
              </a:rPr>
              <a:t>best architecture practices</a:t>
            </a:r>
            <a:r>
              <a:rPr lang="en"/>
              <a:t> </a:t>
            </a:r>
            <a:r>
              <a:rPr lang="en">
                <a:solidFill>
                  <a:srgbClr val="000000"/>
                </a:solidFill>
              </a:rPr>
              <a:t>+ libraries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Encourage recommended app architecture</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A LOT LESS boilerplate code</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Testable because of clear separation</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Fewer dependencies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Easier to maintain</a:t>
            </a:r>
            <a:endParaRPr>
              <a:solidFill>
                <a:srgbClr val="000000"/>
              </a:solidFill>
            </a:endParaRPr>
          </a:p>
        </p:txBody>
      </p:sp>
      <p:sp>
        <p:nvSpPr>
          <p:cNvPr id="120" name="Google Shape;120;p1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73"/>
          <p:cNvSpPr txBox="1"/>
          <p:nvPr>
            <p:ph idx="1" type="body"/>
          </p:nvPr>
        </p:nvSpPr>
        <p:spPr>
          <a:xfrm>
            <a:off x="311700" y="1190295"/>
            <a:ext cx="4584300" cy="17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LiveData</a:t>
            </a:r>
            <a:r>
              <a:rPr lang="en"/>
              <a:t> is a data holder class that is aware of lifecycle events. It keeps a value and allows this value to be observed.</a:t>
            </a:r>
            <a:endParaRPr/>
          </a:p>
        </p:txBody>
      </p:sp>
      <p:sp>
        <p:nvSpPr>
          <p:cNvPr id="691" name="Google Shape;691;p7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2" name="Google Shape;692;p73"/>
          <p:cNvSpPr txBox="1"/>
          <p:nvPr>
            <p:ph idx="4294967295"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LiveData</a:t>
            </a:r>
            <a:endParaRPr/>
          </a:p>
        </p:txBody>
      </p:sp>
      <p:sp>
        <p:nvSpPr>
          <p:cNvPr id="693" name="Google Shape;693;p73"/>
          <p:cNvSpPr/>
          <p:nvPr/>
        </p:nvSpPr>
        <p:spPr>
          <a:xfrm>
            <a:off x="5287925" y="1491450"/>
            <a:ext cx="3856200" cy="2187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 name="Google Shape;694;p73"/>
          <p:cNvGrpSpPr/>
          <p:nvPr/>
        </p:nvGrpSpPr>
        <p:grpSpPr>
          <a:xfrm>
            <a:off x="5733025" y="1756713"/>
            <a:ext cx="2946875" cy="1538588"/>
            <a:chOff x="1765875" y="776688"/>
            <a:chExt cx="2946875" cy="1538588"/>
          </a:xfrm>
        </p:grpSpPr>
        <p:sp>
          <p:nvSpPr>
            <p:cNvPr id="695" name="Google Shape;695;p73"/>
            <p:cNvSpPr/>
            <p:nvPr/>
          </p:nvSpPr>
          <p:spPr>
            <a:xfrm>
              <a:off x="2594150" y="1311175"/>
              <a:ext cx="2118600" cy="634200"/>
            </a:xfrm>
            <a:prstGeom prst="roundRect">
              <a:avLst>
                <a:gd fmla="val 1666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ViewModel</a:t>
              </a:r>
              <a:endParaRPr sz="1200"/>
            </a:p>
          </p:txBody>
        </p:sp>
        <p:sp>
          <p:nvSpPr>
            <p:cNvPr id="696" name="Google Shape;696;p73"/>
            <p:cNvSpPr/>
            <p:nvPr/>
          </p:nvSpPr>
          <p:spPr>
            <a:xfrm>
              <a:off x="2632325" y="1357375"/>
              <a:ext cx="1181100" cy="541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73"/>
            <p:cNvGrpSpPr/>
            <p:nvPr/>
          </p:nvGrpSpPr>
          <p:grpSpPr>
            <a:xfrm>
              <a:off x="2660900" y="1504763"/>
              <a:ext cx="1039025" cy="333775"/>
              <a:chOff x="4435475" y="1059113"/>
              <a:chExt cx="1039025" cy="333775"/>
            </a:xfrm>
          </p:grpSpPr>
          <p:sp>
            <p:nvSpPr>
              <p:cNvPr id="698" name="Google Shape;698;p73"/>
              <p:cNvSpPr/>
              <p:nvPr/>
            </p:nvSpPr>
            <p:spPr>
              <a:xfrm>
                <a:off x="4435475" y="1152588"/>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699" name="Google Shape;699;p73"/>
              <p:cNvSpPr/>
              <p:nvPr/>
            </p:nvSpPr>
            <p:spPr>
              <a:xfrm>
                <a:off x="4521125" y="105911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700" name="Google Shape;700;p73"/>
              <p:cNvSpPr/>
              <p:nvPr/>
            </p:nvSpPr>
            <p:spPr>
              <a:xfrm>
                <a:off x="4620100" y="112476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cxnSp>
          <p:nvCxnSpPr>
            <p:cNvPr id="701" name="Google Shape;701;p73"/>
            <p:cNvCxnSpPr>
              <a:endCxn id="695" idx="0"/>
            </p:cNvCxnSpPr>
            <p:nvPr/>
          </p:nvCxnSpPr>
          <p:spPr>
            <a:xfrm flipH="1">
              <a:off x="3653450" y="941275"/>
              <a:ext cx="4200" cy="369900"/>
            </a:xfrm>
            <a:prstGeom prst="straightConnector1">
              <a:avLst/>
            </a:prstGeom>
            <a:noFill/>
            <a:ln cap="flat" cmpd="sng" w="19050">
              <a:solidFill>
                <a:srgbClr val="515151"/>
              </a:solidFill>
              <a:prstDash val="solid"/>
              <a:round/>
              <a:headEnd len="med" w="med" type="none"/>
              <a:tailEnd len="med" w="med" type="triangle"/>
            </a:ln>
          </p:spPr>
        </p:cxnSp>
        <p:cxnSp>
          <p:nvCxnSpPr>
            <p:cNvPr id="702" name="Google Shape;702;p73"/>
            <p:cNvCxnSpPr>
              <a:stCxn id="695" idx="2"/>
            </p:cNvCxnSpPr>
            <p:nvPr/>
          </p:nvCxnSpPr>
          <p:spPr>
            <a:xfrm>
              <a:off x="3653450" y="1945375"/>
              <a:ext cx="300" cy="369900"/>
            </a:xfrm>
            <a:prstGeom prst="straightConnector1">
              <a:avLst/>
            </a:prstGeom>
            <a:noFill/>
            <a:ln cap="flat" cmpd="sng" w="19050">
              <a:solidFill>
                <a:srgbClr val="515151"/>
              </a:solidFill>
              <a:prstDash val="solid"/>
              <a:round/>
              <a:headEnd len="med" w="med" type="none"/>
              <a:tailEnd len="med" w="med" type="triangle"/>
            </a:ln>
          </p:spPr>
        </p:cxnSp>
        <p:cxnSp>
          <p:nvCxnSpPr>
            <p:cNvPr id="703" name="Google Shape;703;p73"/>
            <p:cNvCxnSpPr>
              <a:stCxn id="698" idx="1"/>
            </p:cNvCxnSpPr>
            <p:nvPr/>
          </p:nvCxnSpPr>
          <p:spPr>
            <a:xfrm flipH="1" rot="10800000">
              <a:off x="2660900" y="776688"/>
              <a:ext cx="245700" cy="941700"/>
            </a:xfrm>
            <a:prstGeom prst="curvedConnector4">
              <a:avLst>
                <a:gd fmla="val -96917" name="adj1"/>
                <a:gd fmla="val 56379" name="adj2"/>
              </a:avLst>
            </a:prstGeom>
            <a:noFill/>
            <a:ln cap="flat" cmpd="sng" w="28575">
              <a:solidFill>
                <a:srgbClr val="666666"/>
              </a:solidFill>
              <a:prstDash val="dot"/>
              <a:round/>
              <a:headEnd len="med" w="med" type="none"/>
              <a:tailEnd len="med" w="med" type="triangle"/>
            </a:ln>
          </p:spPr>
        </p:cxnSp>
        <p:sp>
          <p:nvSpPr>
            <p:cNvPr id="704" name="Google Shape;704;p73"/>
            <p:cNvSpPr/>
            <p:nvPr/>
          </p:nvSpPr>
          <p:spPr>
            <a:xfrm>
              <a:off x="1765875" y="14815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73"/>
          <p:cNvSpPr txBox="1"/>
          <p:nvPr>
            <p:ph idx="2" type="body"/>
          </p:nvPr>
        </p:nvSpPr>
        <p:spPr>
          <a:xfrm>
            <a:off x="330425" y="3038825"/>
            <a:ext cx="4430400" cy="14970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Use </a:t>
            </a:r>
            <a:r>
              <a:rPr lang="en">
                <a:latin typeface="Consolas"/>
                <a:ea typeface="Consolas"/>
                <a:cs typeface="Consolas"/>
                <a:sym typeface="Consolas"/>
              </a:rPr>
              <a:t>LiveData</a:t>
            </a:r>
            <a:r>
              <a:rPr lang="en"/>
              <a:t> to keep your UI up to date with the latest and greatest data.</a:t>
            </a:r>
            <a:endParaRPr/>
          </a:p>
        </p:txBody>
      </p:sp>
      <p:sp>
        <p:nvSpPr>
          <p:cNvPr id="706" name="Google Shape;706;p7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LiveData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74"/>
          <p:cNvSpPr txBox="1"/>
          <p:nvPr>
            <p:ph type="title"/>
          </p:nvPr>
        </p:nvSpPr>
        <p:spPr>
          <a:xfrm>
            <a:off x="311700" y="170820"/>
            <a:ext cx="456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LiveData</a:t>
            </a:r>
            <a:endParaRPr/>
          </a:p>
          <a:p>
            <a:pPr indent="0" lvl="0" marL="0" rtl="0" algn="l">
              <a:spcBef>
                <a:spcPts val="0"/>
              </a:spcBef>
              <a:spcAft>
                <a:spcPts val="0"/>
              </a:spcAft>
              <a:buNone/>
            </a:pPr>
            <a:r>
              <a:t/>
            </a:r>
            <a:endParaRPr/>
          </a:p>
        </p:txBody>
      </p:sp>
      <p:sp>
        <p:nvSpPr>
          <p:cNvPr id="712" name="Google Shape;712;p74"/>
          <p:cNvSpPr txBox="1"/>
          <p:nvPr>
            <p:ph idx="1" type="body"/>
          </p:nvPr>
        </p:nvSpPr>
        <p:spPr>
          <a:xfrm>
            <a:off x="311700" y="1388750"/>
            <a:ext cx="4776600" cy="3166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LiveData is o</a:t>
            </a:r>
            <a:r>
              <a:rPr lang="en"/>
              <a:t>bservable data</a:t>
            </a:r>
            <a:endParaRPr/>
          </a:p>
          <a:p>
            <a:pPr indent="-381000" lvl="0" marL="457200" rtl="0" algn="l">
              <a:spcBef>
                <a:spcPts val="0"/>
              </a:spcBef>
              <a:spcAft>
                <a:spcPts val="0"/>
              </a:spcAft>
              <a:buSzPts val="2400"/>
              <a:buChar char="●"/>
            </a:pPr>
            <a:r>
              <a:rPr lang="en"/>
              <a:t>Notifies observer when data changes</a:t>
            </a:r>
            <a:endParaRPr/>
          </a:p>
          <a:p>
            <a:pPr indent="-381000" lvl="0" marL="457200" rtl="0" algn="l">
              <a:spcBef>
                <a:spcPts val="0"/>
              </a:spcBef>
              <a:spcAft>
                <a:spcPts val="0"/>
              </a:spcAft>
              <a:buSzPts val="2400"/>
              <a:buChar char="●"/>
            </a:pPr>
            <a:r>
              <a:rPr lang="en"/>
              <a:t>Is lifecycle aware:</a:t>
            </a:r>
            <a:endParaRPr/>
          </a:p>
          <a:p>
            <a:pPr indent="0" lvl="0" marL="457200" rtl="0" algn="l">
              <a:spcBef>
                <a:spcPts val="0"/>
              </a:spcBef>
              <a:spcAft>
                <a:spcPts val="0"/>
              </a:spcAft>
              <a:buNone/>
            </a:pPr>
            <a:r>
              <a:rPr lang="en"/>
              <a:t>knows when device rotates</a:t>
            </a:r>
            <a:br>
              <a:rPr lang="en"/>
            </a:br>
            <a:r>
              <a:rPr lang="en"/>
              <a:t>or app stops</a:t>
            </a:r>
            <a:endParaRPr>
              <a:solidFill>
                <a:srgbClr val="000000"/>
              </a:solidFill>
            </a:endParaRPr>
          </a:p>
        </p:txBody>
      </p:sp>
      <p:sp>
        <p:nvSpPr>
          <p:cNvPr id="713" name="Google Shape;713;p7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4" name="Google Shape;714;p74"/>
          <p:cNvPicPr preferRelativeResize="0"/>
          <p:nvPr/>
        </p:nvPicPr>
        <p:blipFill>
          <a:blip r:embed="rId3">
            <a:alphaModFix/>
          </a:blip>
          <a:stretch>
            <a:fillRect/>
          </a:stretch>
        </p:blipFill>
        <p:spPr>
          <a:xfrm>
            <a:off x="5309195" y="1536575"/>
            <a:ext cx="3466854" cy="2263875"/>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7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LiveData to keep UI up to date</a:t>
            </a:r>
            <a:r>
              <a:rPr lang="en"/>
              <a:t> </a:t>
            </a:r>
            <a:endParaRPr/>
          </a:p>
          <a:p>
            <a:pPr indent="0" lvl="0" marL="0" rtl="0" algn="l">
              <a:spcBef>
                <a:spcPts val="0"/>
              </a:spcBef>
              <a:spcAft>
                <a:spcPts val="0"/>
              </a:spcAft>
              <a:buNone/>
            </a:pPr>
            <a:r>
              <a:t/>
            </a:r>
            <a:endParaRPr/>
          </a:p>
        </p:txBody>
      </p:sp>
      <p:sp>
        <p:nvSpPr>
          <p:cNvPr id="720" name="Google Shape;720;p75"/>
          <p:cNvSpPr txBox="1"/>
          <p:nvPr>
            <p:ph idx="1" type="body"/>
          </p:nvPr>
        </p:nvSpPr>
        <p:spPr>
          <a:xfrm>
            <a:off x="311700" y="1184350"/>
            <a:ext cx="4899300" cy="315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C</a:t>
            </a:r>
            <a:r>
              <a:rPr lang="en">
                <a:solidFill>
                  <a:srgbClr val="000000"/>
                </a:solidFill>
              </a:rPr>
              <a:t>reate an observer that observes the </a:t>
            </a:r>
            <a:r>
              <a:rPr lang="en">
                <a:solidFill>
                  <a:srgbClr val="000000"/>
                </a:solidFill>
                <a:latin typeface="Consolas"/>
                <a:ea typeface="Consolas"/>
                <a:cs typeface="Consolas"/>
                <a:sym typeface="Consolas"/>
              </a:rPr>
              <a:t>LiveData</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latin typeface="Consolas"/>
                <a:ea typeface="Consolas"/>
                <a:cs typeface="Consolas"/>
                <a:sym typeface="Consolas"/>
              </a:rPr>
              <a:t>LiveData</a:t>
            </a:r>
            <a:r>
              <a:rPr lang="en">
                <a:solidFill>
                  <a:srgbClr val="000000"/>
                </a:solidFill>
              </a:rPr>
              <a:t> notifies </a:t>
            </a:r>
            <a:r>
              <a:rPr lang="en" u="sng">
                <a:solidFill>
                  <a:schemeClr val="hlink"/>
                </a:solidFill>
                <a:latin typeface="Consolas"/>
                <a:ea typeface="Consolas"/>
                <a:cs typeface="Consolas"/>
                <a:sym typeface="Consolas"/>
                <a:hlinkClick r:id="rId3"/>
              </a:rPr>
              <a:t>Observer</a:t>
            </a:r>
            <a:r>
              <a:rPr lang="en">
                <a:solidFill>
                  <a:srgbClr val="000000"/>
                </a:solidFill>
              </a:rPr>
              <a:t> objects when </a:t>
            </a:r>
            <a:r>
              <a:rPr lang="en">
                <a:solidFill>
                  <a:srgbClr val="000000"/>
                </a:solidFill>
              </a:rPr>
              <a:t>the </a:t>
            </a:r>
            <a:r>
              <a:rPr lang="en">
                <a:solidFill>
                  <a:srgbClr val="000000"/>
                </a:solidFill>
              </a:rPr>
              <a:t>observed data changes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Your observer can update the UI every time the data changes</a:t>
            </a:r>
            <a:endParaRPr>
              <a:solidFill>
                <a:srgbClr val="000000"/>
              </a:solidFill>
            </a:endParaRPr>
          </a:p>
        </p:txBody>
      </p:sp>
      <p:sp>
        <p:nvSpPr>
          <p:cNvPr id="721" name="Google Shape;721;p7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2" name="Google Shape;722;p75"/>
          <p:cNvPicPr preferRelativeResize="0"/>
          <p:nvPr/>
        </p:nvPicPr>
        <p:blipFill>
          <a:blip r:embed="rId4">
            <a:alphaModFix/>
          </a:blip>
          <a:stretch>
            <a:fillRect/>
          </a:stretch>
        </p:blipFill>
        <p:spPr>
          <a:xfrm>
            <a:off x="5316100" y="1576148"/>
            <a:ext cx="3475851" cy="22697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7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LiveData</a:t>
            </a:r>
            <a:endParaRPr/>
          </a:p>
          <a:p>
            <a:pPr indent="0" lvl="0" marL="0" rtl="0" algn="l">
              <a:spcBef>
                <a:spcPts val="0"/>
              </a:spcBef>
              <a:spcAft>
                <a:spcPts val="0"/>
              </a:spcAft>
              <a:buNone/>
            </a:pPr>
            <a:r>
              <a:t/>
            </a:r>
            <a:endParaRPr/>
          </a:p>
        </p:txBody>
      </p:sp>
      <p:sp>
        <p:nvSpPr>
          <p:cNvPr id="728" name="Google Shape;728;p76"/>
          <p:cNvSpPr txBox="1"/>
          <p:nvPr>
            <p:ph idx="1" type="body"/>
          </p:nvPr>
        </p:nvSpPr>
        <p:spPr>
          <a:xfrm>
            <a:off x="576075" y="1030125"/>
            <a:ext cx="84849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rgbClr val="000000"/>
                </a:solidFill>
              </a:rPr>
              <a:t>To make data observable, return it as </a:t>
            </a:r>
            <a:r>
              <a:rPr lang="en">
                <a:solidFill>
                  <a:srgbClr val="000000"/>
                </a:solidFill>
                <a:latin typeface="Consolas"/>
                <a:ea typeface="Consolas"/>
                <a:cs typeface="Consolas"/>
                <a:sym typeface="Consolas"/>
              </a:rPr>
              <a:t>LiveData</a:t>
            </a:r>
            <a:r>
              <a:rPr lang="en">
                <a:solidFill>
                  <a:srgbClr val="000000"/>
                </a:solidFill>
              </a:rPr>
              <a:t>: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 sz="3000">
                <a:solidFill>
                  <a:srgbClr val="000000"/>
                </a:solidFill>
                <a:latin typeface="Consolas"/>
                <a:ea typeface="Consolas"/>
                <a:cs typeface="Consolas"/>
                <a:sym typeface="Consolas"/>
              </a:rPr>
              <a:t>@Query("SELECT * from word_table)</a:t>
            </a:r>
            <a:endParaRPr sz="3000">
              <a:solidFill>
                <a:srgbClr val="00000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3000">
                <a:solidFill>
                  <a:srgbClr val="000000"/>
                </a:solidFill>
                <a:latin typeface="Consolas"/>
                <a:ea typeface="Consolas"/>
                <a:cs typeface="Consolas"/>
                <a:sym typeface="Consolas"/>
              </a:rPr>
              <a:t>LiveData</a:t>
            </a:r>
            <a:r>
              <a:rPr lang="en" sz="3000">
                <a:solidFill>
                  <a:srgbClr val="000000"/>
                </a:solidFill>
                <a:latin typeface="Consolas"/>
                <a:ea typeface="Consolas"/>
                <a:cs typeface="Consolas"/>
                <a:sym typeface="Consolas"/>
              </a:rPr>
              <a:t>&lt;List&lt;Word&gt;&gt; getAllWords();</a:t>
            </a:r>
            <a:endParaRPr sz="3000">
              <a:solidFill>
                <a:srgbClr val="000000"/>
              </a:solidFill>
              <a:highlight>
                <a:srgbClr val="FFFFFF"/>
              </a:highlight>
              <a:latin typeface="Consolas"/>
              <a:ea typeface="Consolas"/>
              <a:cs typeface="Consolas"/>
              <a:sym typeface="Consolas"/>
            </a:endParaRPr>
          </a:p>
        </p:txBody>
      </p:sp>
      <p:sp>
        <p:nvSpPr>
          <p:cNvPr id="729" name="Google Shape;729;p7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pic>
        <p:nvPicPr>
          <p:cNvPr id="734" name="Google Shape;734;p77"/>
          <p:cNvPicPr preferRelativeResize="0"/>
          <p:nvPr/>
        </p:nvPicPr>
        <p:blipFill>
          <a:blip r:embed="rId3">
            <a:alphaModFix/>
          </a:blip>
          <a:stretch>
            <a:fillRect/>
          </a:stretch>
        </p:blipFill>
        <p:spPr>
          <a:xfrm>
            <a:off x="6272850" y="994325"/>
            <a:ext cx="2506000" cy="3687900"/>
          </a:xfrm>
          <a:prstGeom prst="rect">
            <a:avLst/>
          </a:prstGeom>
          <a:noFill/>
          <a:ln>
            <a:noFill/>
          </a:ln>
        </p:spPr>
      </p:pic>
      <p:sp>
        <p:nvSpPr>
          <p:cNvPr id="735" name="Google Shape;735;p77"/>
          <p:cNvSpPr txBox="1"/>
          <p:nvPr>
            <p:ph type="title"/>
          </p:nvPr>
        </p:nvSpPr>
        <p:spPr>
          <a:xfrm>
            <a:off x="311700" y="170820"/>
            <a:ext cx="840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Using </a:t>
            </a:r>
            <a:r>
              <a:rPr lang="en"/>
              <a:t>LiveData with Room</a:t>
            </a:r>
            <a:endParaRPr/>
          </a:p>
          <a:p>
            <a:pPr indent="0" lvl="0" marL="0" rtl="0" algn="l">
              <a:spcBef>
                <a:spcPts val="0"/>
              </a:spcBef>
              <a:spcAft>
                <a:spcPts val="0"/>
              </a:spcAft>
              <a:buNone/>
            </a:pPr>
            <a:r>
              <a:t/>
            </a:r>
            <a:endParaRPr/>
          </a:p>
        </p:txBody>
      </p:sp>
      <p:sp>
        <p:nvSpPr>
          <p:cNvPr id="736" name="Google Shape;736;p77"/>
          <p:cNvSpPr txBox="1"/>
          <p:nvPr>
            <p:ph idx="1" type="body"/>
          </p:nvPr>
        </p:nvSpPr>
        <p:spPr>
          <a:xfrm>
            <a:off x="2706575" y="1899163"/>
            <a:ext cx="3292200" cy="20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Room generates all the code to update the </a:t>
            </a:r>
            <a:r>
              <a:rPr lang="en">
                <a:solidFill>
                  <a:srgbClr val="000000"/>
                </a:solidFill>
                <a:latin typeface="Consolas"/>
                <a:ea typeface="Consolas"/>
                <a:cs typeface="Consolas"/>
                <a:sym typeface="Consolas"/>
              </a:rPr>
              <a:t>LiveData</a:t>
            </a:r>
            <a:r>
              <a:rPr lang="en">
                <a:solidFill>
                  <a:srgbClr val="000000"/>
                </a:solidFill>
              </a:rPr>
              <a:t> when the database is updated</a:t>
            </a:r>
            <a:endParaRPr>
              <a:solidFill>
                <a:srgbClr val="000000"/>
              </a:solidFill>
            </a:endParaRPr>
          </a:p>
        </p:txBody>
      </p:sp>
      <p:sp>
        <p:nvSpPr>
          <p:cNvPr id="737" name="Google Shape;737;p7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8" name="Google Shape;738;p77"/>
          <p:cNvPicPr preferRelativeResize="0"/>
          <p:nvPr/>
        </p:nvPicPr>
        <p:blipFill>
          <a:blip r:embed="rId4">
            <a:alphaModFix/>
          </a:blip>
          <a:stretch>
            <a:fillRect/>
          </a:stretch>
        </p:blipFill>
        <p:spPr>
          <a:xfrm>
            <a:off x="279610" y="1301225"/>
            <a:ext cx="1966841" cy="3202263"/>
          </a:xfrm>
          <a:prstGeom prst="rect">
            <a:avLst/>
          </a:prstGeom>
          <a:noFill/>
          <a:ln cap="flat" cmpd="sng" w="9525">
            <a:solidFill>
              <a:srgbClr val="666666"/>
            </a:solidFill>
            <a:prstDash val="solid"/>
            <a:round/>
            <a:headEnd len="sm" w="sm" type="none"/>
            <a:tailEnd len="sm" w="sm" type="none"/>
          </a:ln>
        </p:spPr>
      </p:pic>
      <p:pic>
        <p:nvPicPr>
          <p:cNvPr id="739" name="Google Shape;739;p77"/>
          <p:cNvPicPr preferRelativeResize="0"/>
          <p:nvPr/>
        </p:nvPicPr>
        <p:blipFill>
          <a:blip r:embed="rId5">
            <a:alphaModFix/>
          </a:blip>
          <a:stretch>
            <a:fillRect/>
          </a:stretch>
        </p:blipFill>
        <p:spPr>
          <a:xfrm>
            <a:off x="6845650" y="2143700"/>
            <a:ext cx="1502975" cy="209848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7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Passing LiveData through layers</a:t>
            </a:r>
            <a:endParaRPr/>
          </a:p>
          <a:p>
            <a:pPr indent="0" lvl="0" marL="0" rtl="0" algn="l">
              <a:spcBef>
                <a:spcPts val="0"/>
              </a:spcBef>
              <a:spcAft>
                <a:spcPts val="0"/>
              </a:spcAft>
              <a:buNone/>
            </a:pPr>
            <a:r>
              <a:t/>
            </a:r>
            <a:endParaRPr/>
          </a:p>
        </p:txBody>
      </p:sp>
      <p:sp>
        <p:nvSpPr>
          <p:cNvPr id="745" name="Google Shape;745;p78"/>
          <p:cNvSpPr txBox="1"/>
          <p:nvPr>
            <p:ph idx="1" type="body"/>
          </p:nvPr>
        </p:nvSpPr>
        <p:spPr>
          <a:xfrm>
            <a:off x="311700" y="1226775"/>
            <a:ext cx="8319000" cy="32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When you pass live data through the layers of your app architecture, from a Room database to your UI, </a:t>
            </a:r>
            <a:r>
              <a:rPr lang="en">
                <a:solidFill>
                  <a:srgbClr val="000000"/>
                </a:solidFill>
              </a:rPr>
              <a:t>that data must be </a:t>
            </a:r>
            <a:r>
              <a:rPr lang="en">
                <a:solidFill>
                  <a:srgbClr val="000000"/>
                </a:solidFill>
                <a:latin typeface="Consolas"/>
                <a:ea typeface="Consolas"/>
                <a:cs typeface="Consolas"/>
                <a:sym typeface="Consolas"/>
              </a:rPr>
              <a:t>LiveData</a:t>
            </a:r>
            <a:r>
              <a:rPr lang="en">
                <a:solidFill>
                  <a:srgbClr val="000000"/>
                </a:solidFill>
              </a:rPr>
              <a:t> in all layers</a:t>
            </a:r>
            <a:r>
              <a:rPr lang="en">
                <a:solidFill>
                  <a:srgbClr val="000000"/>
                </a:solidFill>
              </a:rPr>
              <a:t>:</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DAO</a:t>
            </a:r>
            <a:endParaRPr>
              <a:solidFill>
                <a:srgbClr val="000000"/>
              </a:solidFill>
            </a:endParaRPr>
          </a:p>
          <a:p>
            <a:pPr indent="-381000" lvl="0" marL="457200" rtl="0" algn="l">
              <a:spcBef>
                <a:spcPts val="0"/>
              </a:spcBef>
              <a:spcAft>
                <a:spcPts val="0"/>
              </a:spcAft>
              <a:buClr>
                <a:srgbClr val="000000"/>
              </a:buClr>
              <a:buSzPts val="2400"/>
              <a:buFont typeface="Consolas"/>
              <a:buChar char="●"/>
            </a:pPr>
            <a:r>
              <a:rPr lang="en">
                <a:solidFill>
                  <a:srgbClr val="000000"/>
                </a:solidFill>
                <a:latin typeface="Consolas"/>
                <a:ea typeface="Consolas"/>
                <a:cs typeface="Consolas"/>
                <a:sym typeface="Consolas"/>
              </a:rPr>
              <a:t>ViewModel</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rPr>
              <a:t>Repository</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746" name="Google Shape;746;p7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7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Passing LiveData through layers</a:t>
            </a:r>
            <a:endParaRPr/>
          </a:p>
          <a:p>
            <a:pPr indent="0" lvl="0" marL="0" rtl="0" algn="l">
              <a:spcBef>
                <a:spcPts val="0"/>
              </a:spcBef>
              <a:spcAft>
                <a:spcPts val="0"/>
              </a:spcAft>
              <a:buNone/>
            </a:pPr>
            <a:r>
              <a:t/>
            </a:r>
            <a:endParaRPr/>
          </a:p>
        </p:txBody>
      </p:sp>
      <p:sp>
        <p:nvSpPr>
          <p:cNvPr id="752" name="Google Shape;752;p79"/>
          <p:cNvSpPr txBox="1"/>
          <p:nvPr>
            <p:ph idx="1" type="body"/>
          </p:nvPr>
        </p:nvSpPr>
        <p:spPr>
          <a:xfrm>
            <a:off x="311700" y="940750"/>
            <a:ext cx="8319000" cy="3639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Char char="●"/>
            </a:pPr>
            <a:r>
              <a:rPr lang="en" sz="2000">
                <a:solidFill>
                  <a:srgbClr val="000000"/>
                </a:solidFill>
              </a:rPr>
              <a:t>DAO:</a:t>
            </a:r>
            <a:endParaRPr sz="2000">
              <a:solidFill>
                <a:srgbClr val="000000"/>
              </a:solidFill>
            </a:endParaRPr>
          </a:p>
          <a:p>
            <a:pPr indent="457200" lvl="0" marL="1371600" rtl="0" algn="l">
              <a:spcBef>
                <a:spcPts val="0"/>
              </a:spcBef>
              <a:spcAft>
                <a:spcPts val="0"/>
              </a:spcAft>
              <a:buNone/>
            </a:pPr>
            <a:r>
              <a:rPr lang="en" sz="2000">
                <a:latin typeface="Consolas"/>
                <a:ea typeface="Consolas"/>
                <a:cs typeface="Consolas"/>
                <a:sym typeface="Consolas"/>
              </a:rPr>
              <a:t>@Query("SELECT * from word_table")</a:t>
            </a:r>
            <a:endParaRPr sz="2000">
              <a:latin typeface="Consolas"/>
              <a:ea typeface="Consolas"/>
              <a:cs typeface="Consolas"/>
              <a:sym typeface="Consolas"/>
            </a:endParaRPr>
          </a:p>
          <a:p>
            <a:pPr indent="457200" lvl="0" marL="1371600" rtl="0" algn="l">
              <a:spcBef>
                <a:spcPts val="0"/>
              </a:spcBef>
              <a:spcAft>
                <a:spcPts val="0"/>
              </a:spcAft>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getAllWords();</a:t>
            </a:r>
            <a:endParaRPr sz="2000">
              <a:latin typeface="Consolas"/>
              <a:ea typeface="Consolas"/>
              <a:cs typeface="Consolas"/>
              <a:sym typeface="Consolas"/>
            </a:endParaRPr>
          </a:p>
          <a:p>
            <a:pPr indent="-355600" lvl="0" marL="457200" rtl="0" algn="l">
              <a:spcBef>
                <a:spcPts val="1000"/>
              </a:spcBef>
              <a:spcAft>
                <a:spcPts val="0"/>
              </a:spcAft>
              <a:buClr>
                <a:schemeClr val="dk1"/>
              </a:buClr>
              <a:buSzPts val="2000"/>
              <a:buChar char="●"/>
            </a:pPr>
            <a:r>
              <a:rPr lang="en" sz="2000">
                <a:solidFill>
                  <a:schemeClr val="dk1"/>
                </a:solidFill>
              </a:rPr>
              <a:t>Repository:</a:t>
            </a:r>
            <a:endParaRPr sz="2000">
              <a:solidFill>
                <a:schemeClr val="dk1"/>
              </a:solidFill>
            </a:endParaRPr>
          </a:p>
          <a:p>
            <a:pPr indent="457200" lvl="0" marL="1371600" rtl="0" algn="l">
              <a:spcBef>
                <a:spcPts val="0"/>
              </a:spcBef>
              <a:spcAft>
                <a:spcPts val="0"/>
              </a:spcAft>
              <a:buClr>
                <a:schemeClr val="dk1"/>
              </a:buClr>
              <a:buSzPts val="1100"/>
              <a:buFont typeface="Arial"/>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mAllWords =</a:t>
            </a:r>
            <a:br>
              <a:rPr lang="en" sz="2000">
                <a:latin typeface="Consolas"/>
                <a:ea typeface="Consolas"/>
                <a:cs typeface="Consolas"/>
                <a:sym typeface="Consolas"/>
              </a:rPr>
            </a:br>
            <a:r>
              <a:rPr lang="en" sz="2000">
                <a:latin typeface="Consolas"/>
                <a:ea typeface="Consolas"/>
                <a:cs typeface="Consolas"/>
                <a:sym typeface="Consolas"/>
              </a:rPr>
              <a:t>                     mWordDao.getAllWords();</a:t>
            </a:r>
            <a:endParaRPr sz="2000">
              <a:latin typeface="Consolas"/>
              <a:ea typeface="Consolas"/>
              <a:cs typeface="Consolas"/>
              <a:sym typeface="Consolas"/>
            </a:endParaRPr>
          </a:p>
          <a:p>
            <a:pPr indent="-355600" lvl="0" marL="457200" rtl="0" algn="l">
              <a:spcBef>
                <a:spcPts val="1000"/>
              </a:spcBef>
              <a:spcAft>
                <a:spcPts val="0"/>
              </a:spcAft>
              <a:buClr>
                <a:srgbClr val="000000"/>
              </a:buClr>
              <a:buSzPts val="2000"/>
              <a:buFont typeface="Consolas"/>
              <a:buChar char="●"/>
            </a:pPr>
            <a:r>
              <a:rPr lang="en" sz="2000">
                <a:solidFill>
                  <a:srgbClr val="000000"/>
                </a:solidFill>
                <a:latin typeface="Consolas"/>
                <a:ea typeface="Consolas"/>
                <a:cs typeface="Consolas"/>
                <a:sym typeface="Consolas"/>
              </a:rPr>
              <a:t>ViewModel:</a:t>
            </a:r>
            <a:endParaRPr sz="2000">
              <a:solidFill>
                <a:srgbClr val="000000"/>
              </a:solidFill>
              <a:latin typeface="Consolas"/>
              <a:ea typeface="Consolas"/>
              <a:cs typeface="Consolas"/>
              <a:sym typeface="Consolas"/>
            </a:endParaRPr>
          </a:p>
          <a:p>
            <a:pPr indent="457200" lvl="0" marL="1371600" rtl="0" algn="l">
              <a:spcBef>
                <a:spcPts val="0"/>
              </a:spcBef>
              <a:spcAft>
                <a:spcPts val="0"/>
              </a:spcAft>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mAllWords =  </a:t>
            </a:r>
            <a:br>
              <a:rPr lang="en" sz="2000">
                <a:latin typeface="Consolas"/>
                <a:ea typeface="Consolas"/>
                <a:cs typeface="Consolas"/>
                <a:sym typeface="Consolas"/>
              </a:rPr>
            </a:br>
            <a:r>
              <a:rPr lang="en" sz="2000">
                <a:latin typeface="Consolas"/>
                <a:ea typeface="Consolas"/>
                <a:cs typeface="Consolas"/>
                <a:sym typeface="Consolas"/>
              </a:rPr>
              <a:t>                     mRepository.getAllWords();</a:t>
            </a:r>
            <a:endParaRPr sz="2000">
              <a:solidFill>
                <a:srgbClr val="000000"/>
              </a:solidFill>
              <a:latin typeface="Consolas"/>
              <a:ea typeface="Consolas"/>
              <a:cs typeface="Consolas"/>
              <a:sym typeface="Consolas"/>
            </a:endParaRPr>
          </a:p>
          <a:p>
            <a:pPr indent="0" lvl="0" marL="914400" rtl="0" algn="l">
              <a:spcBef>
                <a:spcPts val="0"/>
              </a:spcBef>
              <a:spcAft>
                <a:spcPts val="0"/>
              </a:spcAft>
              <a:buNone/>
            </a:pPr>
            <a:r>
              <a:t/>
            </a:r>
            <a:endParaRPr sz="2000">
              <a:solidFill>
                <a:srgbClr val="000000"/>
              </a:solidFill>
            </a:endParaRPr>
          </a:p>
        </p:txBody>
      </p:sp>
      <p:sp>
        <p:nvSpPr>
          <p:cNvPr id="753" name="Google Shape;753;p7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8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Observing LiveData</a:t>
            </a:r>
            <a:endParaRPr/>
          </a:p>
          <a:p>
            <a:pPr indent="0" lvl="0" marL="0" rtl="0" algn="l">
              <a:spcBef>
                <a:spcPts val="0"/>
              </a:spcBef>
              <a:spcAft>
                <a:spcPts val="0"/>
              </a:spcAft>
              <a:buNone/>
            </a:pPr>
            <a:r>
              <a:t/>
            </a:r>
            <a:endParaRPr/>
          </a:p>
        </p:txBody>
      </p:sp>
      <p:sp>
        <p:nvSpPr>
          <p:cNvPr id="759" name="Google Shape;759;p80"/>
          <p:cNvSpPr txBox="1"/>
          <p:nvPr>
            <p:ph idx="1" type="body"/>
          </p:nvPr>
        </p:nvSpPr>
        <p:spPr>
          <a:xfrm>
            <a:off x="311700" y="1258725"/>
            <a:ext cx="8520600" cy="315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Create the observer in </a:t>
            </a:r>
            <a:r>
              <a:rPr lang="en">
                <a:latin typeface="Consolas"/>
                <a:ea typeface="Consolas"/>
                <a:cs typeface="Consolas"/>
                <a:sym typeface="Consolas"/>
              </a:rPr>
              <a:t>onCreate()</a:t>
            </a:r>
            <a:r>
              <a:rPr lang="en"/>
              <a:t> in the </a:t>
            </a:r>
            <a:r>
              <a:rPr lang="en">
                <a:latin typeface="Consolas"/>
                <a:ea typeface="Consolas"/>
                <a:cs typeface="Consolas"/>
                <a:sym typeface="Consolas"/>
              </a:rPr>
              <a:t>Activity</a:t>
            </a:r>
            <a:endParaRPr>
              <a:latin typeface="Consolas"/>
              <a:ea typeface="Consolas"/>
              <a:cs typeface="Consolas"/>
              <a:sym typeface="Consolas"/>
            </a:endParaRPr>
          </a:p>
          <a:p>
            <a:pPr indent="-381000" lvl="0" marL="457200" rtl="0" algn="l">
              <a:spcBef>
                <a:spcPts val="0"/>
              </a:spcBef>
              <a:spcAft>
                <a:spcPts val="0"/>
              </a:spcAft>
              <a:buSzPts val="2400"/>
              <a:buChar char="●"/>
            </a:pPr>
            <a:r>
              <a:rPr lang="en"/>
              <a:t>Override </a:t>
            </a:r>
            <a:r>
              <a:rPr lang="en">
                <a:latin typeface="Consolas"/>
                <a:ea typeface="Consolas"/>
                <a:cs typeface="Consolas"/>
                <a:sym typeface="Consolas"/>
              </a:rPr>
              <a:t>onChanged()</a:t>
            </a:r>
            <a:r>
              <a:rPr lang="en"/>
              <a:t> in the observer to update the UI when the data changes</a:t>
            </a:r>
            <a:endParaRPr/>
          </a:p>
          <a:p>
            <a:pPr indent="0" lvl="0" marL="457200" rtl="0" algn="l">
              <a:lnSpc>
                <a:spcPct val="114000"/>
              </a:lnSpc>
              <a:spcBef>
                <a:spcPts val="2000"/>
              </a:spcBef>
              <a:spcAft>
                <a:spcPts val="0"/>
              </a:spcAft>
              <a:buNone/>
            </a:pPr>
            <a:r>
              <a:rPr lang="en"/>
              <a:t>When the LiveData changes, the observer is notified and its </a:t>
            </a:r>
            <a:r>
              <a:rPr lang="en">
                <a:latin typeface="Consolas"/>
                <a:ea typeface="Consolas"/>
                <a:cs typeface="Consolas"/>
                <a:sym typeface="Consolas"/>
              </a:rPr>
              <a:t>onChanged()</a:t>
            </a:r>
            <a:r>
              <a:rPr lang="en"/>
              <a:t> is executed</a:t>
            </a:r>
            <a:endParaRPr sz="1100">
              <a:solidFill>
                <a:srgbClr val="000000"/>
              </a:solidFill>
            </a:endParaRPr>
          </a:p>
          <a:p>
            <a:pPr indent="0" lvl="0" marL="0" rtl="0" algn="l">
              <a:lnSpc>
                <a:spcPct val="100000"/>
              </a:lnSpc>
              <a:spcBef>
                <a:spcPts val="0"/>
              </a:spcBef>
              <a:spcAft>
                <a:spcPts val="0"/>
              </a:spcAft>
              <a:buNone/>
            </a:pPr>
            <a:r>
              <a:t/>
            </a:r>
            <a:endParaRPr sz="1050">
              <a:solidFill>
                <a:schemeClr val="dk1"/>
              </a:solidFill>
              <a:highlight>
                <a:srgbClr val="FFFFFF"/>
              </a:highlight>
            </a:endParaRPr>
          </a:p>
        </p:txBody>
      </p:sp>
      <p:sp>
        <p:nvSpPr>
          <p:cNvPr id="760" name="Google Shape;760;p8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8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Observing LiveData: example</a:t>
            </a:r>
            <a:endParaRPr/>
          </a:p>
          <a:p>
            <a:pPr indent="0" lvl="0" marL="0" rtl="0" algn="l">
              <a:spcBef>
                <a:spcPts val="0"/>
              </a:spcBef>
              <a:spcAft>
                <a:spcPts val="0"/>
              </a:spcAft>
              <a:buNone/>
            </a:pPr>
            <a:r>
              <a:t/>
            </a:r>
            <a:endParaRPr/>
          </a:p>
        </p:txBody>
      </p:sp>
      <p:sp>
        <p:nvSpPr>
          <p:cNvPr id="766" name="Google Shape;766;p81"/>
          <p:cNvSpPr txBox="1"/>
          <p:nvPr>
            <p:ph idx="1" type="body"/>
          </p:nvPr>
        </p:nvSpPr>
        <p:spPr>
          <a:xfrm>
            <a:off x="311700" y="984725"/>
            <a:ext cx="8520600" cy="34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final Observer&lt;String&gt; nameObserver =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new Observer&lt;String&gt;()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@Override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a:t>
            </a:r>
            <a:r>
              <a:rPr b="1" lang="en" sz="2000">
                <a:solidFill>
                  <a:schemeClr val="dk1"/>
                </a:solidFill>
                <a:latin typeface="Consolas"/>
                <a:ea typeface="Consolas"/>
                <a:cs typeface="Consolas"/>
                <a:sym typeface="Consolas"/>
              </a:rPr>
              <a:t>public void onChanged(@Nullable final String newName) {</a:t>
            </a:r>
            <a:endParaRPr b="1"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 Update the UI, in this case, a TextView.</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mNameTextView.setText(newName);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a:t>
            </a:r>
            <a:r>
              <a:rPr b="1" lang="en" sz="2000">
                <a:solidFill>
                  <a:schemeClr val="dk1"/>
                </a:solidFill>
                <a:latin typeface="Consolas"/>
                <a:ea typeface="Consolas"/>
                <a:cs typeface="Consolas"/>
                <a:sym typeface="Consolas"/>
              </a:rPr>
              <a:t>}</a:t>
            </a:r>
            <a:endParaRPr b="1"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mModel.getCurrentName().observe(this, nameObserver);</a:t>
            </a:r>
            <a:endParaRPr sz="2000">
              <a:solidFill>
                <a:schemeClr val="dk1"/>
              </a:solidFill>
              <a:latin typeface="Consolas"/>
              <a:ea typeface="Consolas"/>
              <a:cs typeface="Consolas"/>
              <a:sym typeface="Consolas"/>
            </a:endParaRPr>
          </a:p>
        </p:txBody>
      </p:sp>
      <p:sp>
        <p:nvSpPr>
          <p:cNvPr id="767" name="Google Shape;767;p8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8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 memory leaks</a:t>
            </a:r>
            <a:endParaRPr/>
          </a:p>
          <a:p>
            <a:pPr indent="0" lvl="0" marL="0" rtl="0" algn="l">
              <a:spcBef>
                <a:spcPts val="0"/>
              </a:spcBef>
              <a:spcAft>
                <a:spcPts val="0"/>
              </a:spcAft>
              <a:buNone/>
            </a:pPr>
            <a:r>
              <a:t/>
            </a:r>
            <a:endParaRPr/>
          </a:p>
        </p:txBody>
      </p:sp>
      <p:sp>
        <p:nvSpPr>
          <p:cNvPr id="773" name="Google Shape;773;p82"/>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81000" lvl="0" marL="457200" rtl="0" algn="l">
              <a:spcBef>
                <a:spcPts val="0"/>
              </a:spcBef>
              <a:spcAft>
                <a:spcPts val="0"/>
              </a:spcAft>
              <a:buClr>
                <a:srgbClr val="000000"/>
              </a:buClr>
              <a:buSzPts val="2400"/>
              <a:buChar char="●"/>
            </a:pPr>
            <a:r>
              <a:rPr lang="en">
                <a:solidFill>
                  <a:srgbClr val="000000"/>
                </a:solidFill>
              </a:rPr>
              <a:t>Observers are bound to </a:t>
            </a:r>
            <a:r>
              <a:rPr lang="en" u="sng">
                <a:solidFill>
                  <a:schemeClr val="hlink"/>
                </a:solidFill>
                <a:latin typeface="Consolas"/>
                <a:ea typeface="Consolas"/>
                <a:cs typeface="Consolas"/>
                <a:sym typeface="Consolas"/>
                <a:hlinkClick r:id="rId3"/>
              </a:rPr>
              <a:t>Lifecycle</a:t>
            </a:r>
            <a:r>
              <a:rPr lang="en">
                <a:solidFill>
                  <a:srgbClr val="000000"/>
                </a:solidFill>
              </a:rPr>
              <a:t> objects</a:t>
            </a:r>
            <a:br>
              <a:rPr lang="en">
                <a:solidFill>
                  <a:srgbClr val="000000"/>
                </a:solidFill>
              </a:rPr>
            </a:br>
            <a:r>
              <a:rPr lang="en"/>
              <a:t>which are objects that have an Android Lifecycle</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Observers clean up after themselves when their associated lifecycle is destroyed</a:t>
            </a:r>
            <a:endParaRPr i="1" sz="1050">
              <a:solidFill>
                <a:srgbClr val="000000"/>
              </a:solidFill>
              <a:highlight>
                <a:srgbClr val="FFFFFF"/>
              </a:highlight>
            </a:endParaRPr>
          </a:p>
        </p:txBody>
      </p:sp>
      <p:sp>
        <p:nvSpPr>
          <p:cNvPr id="774" name="Google Shape;774;p8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0"/>
          <p:cNvSpPr txBox="1"/>
          <p:nvPr>
            <p:ph idx="2" type="body"/>
          </p:nvPr>
        </p:nvSpPr>
        <p:spPr>
          <a:xfrm>
            <a:off x="4883925" y="2398575"/>
            <a:ext cx="39999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developer.android.com/arch</a:t>
            </a:r>
            <a:endParaRPr/>
          </a:p>
        </p:txBody>
      </p:sp>
      <p:sp>
        <p:nvSpPr>
          <p:cNvPr id="126" name="Google Shape;126;p2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 name="Google Shape;127;p2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Guide to app architecture</a:t>
            </a:r>
            <a:endParaRPr/>
          </a:p>
        </p:txBody>
      </p:sp>
      <p:pic>
        <p:nvPicPr>
          <p:cNvPr id="128" name="Google Shape;128;p20"/>
          <p:cNvPicPr preferRelativeResize="0"/>
          <p:nvPr/>
        </p:nvPicPr>
        <p:blipFill>
          <a:blip r:embed="rId4">
            <a:alphaModFix/>
          </a:blip>
          <a:stretch>
            <a:fillRect/>
          </a:stretch>
        </p:blipFill>
        <p:spPr>
          <a:xfrm>
            <a:off x="152400" y="1104175"/>
            <a:ext cx="4731525" cy="346163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8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
            </a:r>
            <a:r>
              <a:rPr lang="en"/>
              <a:t>ata is always up to date</a:t>
            </a:r>
            <a:endParaRPr/>
          </a:p>
          <a:p>
            <a:pPr indent="0" lvl="0" marL="0" rtl="0" algn="l">
              <a:spcBef>
                <a:spcPts val="0"/>
              </a:spcBef>
              <a:spcAft>
                <a:spcPts val="0"/>
              </a:spcAft>
              <a:buNone/>
            </a:pPr>
            <a:r>
              <a:t/>
            </a:r>
            <a:endParaRPr/>
          </a:p>
        </p:txBody>
      </p:sp>
      <p:sp>
        <p:nvSpPr>
          <p:cNvPr id="780" name="Google Shape;780;p83"/>
          <p:cNvSpPr txBox="1"/>
          <p:nvPr>
            <p:ph idx="1" type="body"/>
          </p:nvPr>
        </p:nvSpPr>
        <p:spPr>
          <a:xfrm>
            <a:off x="3106350" y="1339325"/>
            <a:ext cx="5914800" cy="2982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If a </a:t>
            </a:r>
            <a:r>
              <a:rPr lang="en">
                <a:solidFill>
                  <a:srgbClr val="000000"/>
                </a:solidFill>
              </a:rPr>
              <a:t>lifecycle</a:t>
            </a:r>
            <a:r>
              <a:rPr lang="en">
                <a:solidFill>
                  <a:srgbClr val="000000"/>
                </a:solidFill>
              </a:rPr>
              <a:t> object becomes inactive, it gets the latest data when it becomes active again</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Example: an activity in the background gets the latest data right after it returns to the foreground</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781" name="Google Shape;781;p8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2" name="Google Shape;782;p83"/>
          <p:cNvPicPr preferRelativeResize="0"/>
          <p:nvPr/>
        </p:nvPicPr>
        <p:blipFill>
          <a:blip r:embed="rId3">
            <a:alphaModFix/>
          </a:blip>
          <a:stretch>
            <a:fillRect/>
          </a:stretch>
        </p:blipFill>
        <p:spPr>
          <a:xfrm>
            <a:off x="57775" y="1028100"/>
            <a:ext cx="1808450" cy="3215000"/>
          </a:xfrm>
          <a:prstGeom prst="rect">
            <a:avLst/>
          </a:prstGeom>
          <a:noFill/>
          <a:ln cap="flat" cmpd="sng" w="9525">
            <a:solidFill>
              <a:srgbClr val="999999"/>
            </a:solidFill>
            <a:prstDash val="solid"/>
            <a:round/>
            <a:headEnd len="sm" w="sm" type="none"/>
            <a:tailEnd len="sm" w="sm" type="none"/>
          </a:ln>
        </p:spPr>
      </p:pic>
      <p:pic>
        <p:nvPicPr>
          <p:cNvPr id="783" name="Google Shape;783;p83"/>
          <p:cNvPicPr preferRelativeResize="0"/>
          <p:nvPr/>
        </p:nvPicPr>
        <p:blipFill>
          <a:blip r:embed="rId4">
            <a:alphaModFix/>
          </a:blip>
          <a:stretch>
            <a:fillRect/>
          </a:stretch>
        </p:blipFill>
        <p:spPr>
          <a:xfrm>
            <a:off x="1114250" y="1339313"/>
            <a:ext cx="1808449" cy="3215064"/>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8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LiveData h</a:t>
            </a:r>
            <a:r>
              <a:rPr lang="en"/>
              <a:t>andles configuration changes</a:t>
            </a:r>
            <a:endParaRPr/>
          </a:p>
          <a:p>
            <a:pPr indent="0" lvl="0" marL="0" rtl="0" algn="l">
              <a:spcBef>
                <a:spcPts val="0"/>
              </a:spcBef>
              <a:spcAft>
                <a:spcPts val="0"/>
              </a:spcAft>
              <a:buNone/>
            </a:pPr>
            <a:r>
              <a:t/>
            </a:r>
            <a:endParaRPr/>
          </a:p>
        </p:txBody>
      </p:sp>
      <p:sp>
        <p:nvSpPr>
          <p:cNvPr id="789" name="Google Shape;789;p84"/>
          <p:cNvSpPr txBox="1"/>
          <p:nvPr>
            <p:ph idx="1" type="body"/>
          </p:nvPr>
        </p:nvSpPr>
        <p:spPr>
          <a:xfrm>
            <a:off x="2194700" y="1138700"/>
            <a:ext cx="3669000" cy="31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If an activity or fragment is re-created due to a configuration change such as device rotation, the activity or fragment immediately receives the latest available data</a:t>
            </a:r>
            <a:endParaRPr>
              <a:solidFill>
                <a:srgbClr val="000000"/>
              </a:solidFill>
            </a:endParaRPr>
          </a:p>
          <a:p>
            <a:pPr indent="0" lvl="0" marL="0" rtl="0" algn="l">
              <a:spcBef>
                <a:spcPts val="0"/>
              </a:spcBef>
              <a:spcAft>
                <a:spcPts val="0"/>
              </a:spcAft>
              <a:buNone/>
            </a:pPr>
            <a:r>
              <a:t/>
            </a:r>
            <a:endParaRPr/>
          </a:p>
        </p:txBody>
      </p:sp>
      <p:sp>
        <p:nvSpPr>
          <p:cNvPr id="790" name="Google Shape;790;p8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1" name="Google Shape;791;p84"/>
          <p:cNvPicPr preferRelativeResize="0"/>
          <p:nvPr/>
        </p:nvPicPr>
        <p:blipFill>
          <a:blip r:embed="rId3">
            <a:alphaModFix/>
          </a:blip>
          <a:stretch>
            <a:fillRect/>
          </a:stretch>
        </p:blipFill>
        <p:spPr>
          <a:xfrm>
            <a:off x="5978445" y="2093395"/>
            <a:ext cx="2853850" cy="1412275"/>
          </a:xfrm>
          <a:prstGeom prst="rect">
            <a:avLst/>
          </a:prstGeom>
          <a:noFill/>
          <a:ln>
            <a:noFill/>
          </a:ln>
        </p:spPr>
      </p:pic>
      <p:pic>
        <p:nvPicPr>
          <p:cNvPr id="792" name="Google Shape;792;p84"/>
          <p:cNvPicPr preferRelativeResize="0"/>
          <p:nvPr/>
        </p:nvPicPr>
        <p:blipFill>
          <a:blip r:embed="rId4">
            <a:alphaModFix/>
          </a:blip>
          <a:stretch>
            <a:fillRect/>
          </a:stretch>
        </p:blipFill>
        <p:spPr>
          <a:xfrm>
            <a:off x="311688" y="1138700"/>
            <a:ext cx="1628775" cy="2990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8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Share resources</a:t>
            </a:r>
            <a:endParaRPr/>
          </a:p>
          <a:p>
            <a:pPr indent="0" lvl="0" marL="0" rtl="0" algn="l">
              <a:spcBef>
                <a:spcPts val="0"/>
              </a:spcBef>
              <a:spcAft>
                <a:spcPts val="0"/>
              </a:spcAft>
              <a:buNone/>
            </a:pPr>
            <a:r>
              <a:t/>
            </a:r>
            <a:endParaRPr/>
          </a:p>
        </p:txBody>
      </p:sp>
      <p:sp>
        <p:nvSpPr>
          <p:cNvPr id="798" name="Google Shape;798;p85"/>
          <p:cNvSpPr txBox="1"/>
          <p:nvPr>
            <p:ph idx="1" type="body"/>
          </p:nvPr>
        </p:nvSpPr>
        <p:spPr>
          <a:xfrm>
            <a:off x="311700" y="1258725"/>
            <a:ext cx="8520600" cy="328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You can extend a </a:t>
            </a:r>
            <a:r>
              <a:rPr lang="en">
                <a:solidFill>
                  <a:srgbClr val="000000"/>
                </a:solidFill>
                <a:latin typeface="Consolas"/>
                <a:ea typeface="Consolas"/>
                <a:cs typeface="Consolas"/>
                <a:sym typeface="Consolas"/>
              </a:rPr>
              <a:t>LiveData</a:t>
            </a:r>
            <a:r>
              <a:rPr lang="en">
                <a:solidFill>
                  <a:srgbClr val="000000"/>
                </a:solidFill>
              </a:rPr>
              <a:t> object using the </a:t>
            </a:r>
            <a:r>
              <a:rPr lang="en" u="sng">
                <a:solidFill>
                  <a:schemeClr val="hlink"/>
                </a:solidFill>
                <a:hlinkClick r:id="rId3"/>
              </a:rPr>
              <a:t>singleton</a:t>
            </a:r>
            <a:r>
              <a:rPr lang="en">
                <a:solidFill>
                  <a:srgbClr val="000000"/>
                </a:solidFill>
              </a:rPr>
              <a:t> pattern, for example for services or a database </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The </a:t>
            </a:r>
            <a:r>
              <a:rPr lang="en">
                <a:solidFill>
                  <a:srgbClr val="000000"/>
                </a:solidFill>
                <a:latin typeface="Consolas"/>
                <a:ea typeface="Consolas"/>
                <a:cs typeface="Consolas"/>
                <a:sym typeface="Consolas"/>
              </a:rPr>
              <a:t>LiveData</a:t>
            </a:r>
            <a:r>
              <a:rPr lang="en">
                <a:solidFill>
                  <a:srgbClr val="000000"/>
                </a:solidFill>
              </a:rPr>
              <a:t> object connects to the system service once, and then any observer that needs the resource can just watch the </a:t>
            </a:r>
            <a:r>
              <a:rPr lang="en">
                <a:solidFill>
                  <a:srgbClr val="000000"/>
                </a:solidFill>
                <a:latin typeface="Consolas"/>
                <a:ea typeface="Consolas"/>
                <a:cs typeface="Consolas"/>
                <a:sym typeface="Consolas"/>
              </a:rPr>
              <a:t>LiveData</a:t>
            </a:r>
            <a:r>
              <a:rPr lang="en">
                <a:solidFill>
                  <a:srgbClr val="000000"/>
                </a:solidFill>
              </a:rPr>
              <a:t> object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See </a:t>
            </a:r>
            <a:r>
              <a:rPr lang="en" u="sng">
                <a:solidFill>
                  <a:schemeClr val="hlink"/>
                </a:solidFill>
                <a:hlinkClick r:id="rId4"/>
              </a:rPr>
              <a:t>Extend </a:t>
            </a:r>
            <a:r>
              <a:rPr lang="en" u="sng">
                <a:solidFill>
                  <a:schemeClr val="hlink"/>
                </a:solidFill>
                <a:latin typeface="Consolas"/>
                <a:ea typeface="Consolas"/>
                <a:cs typeface="Consolas"/>
                <a:sym typeface="Consolas"/>
                <a:hlinkClick r:id="rId5"/>
              </a:rPr>
              <a:t>LiveData</a:t>
            </a:r>
            <a:endParaRPr>
              <a:latin typeface="Consolas"/>
              <a:ea typeface="Consolas"/>
              <a:cs typeface="Consolas"/>
              <a:sym typeface="Consolas"/>
            </a:endParaRPr>
          </a:p>
        </p:txBody>
      </p:sp>
      <p:sp>
        <p:nvSpPr>
          <p:cNvPr id="799" name="Google Shape;799;p8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8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Lifecycle</a:t>
            </a:r>
            <a:endParaRPr/>
          </a:p>
        </p:txBody>
      </p:sp>
      <p:sp>
        <p:nvSpPr>
          <p:cNvPr id="805" name="Google Shape;805;p8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806" name="Google Shape;806;p8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7" name="Google Shape;807;p8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8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Lifecycle-aware components</a:t>
            </a:r>
            <a:endParaRPr/>
          </a:p>
          <a:p>
            <a:pPr indent="0" lvl="0" marL="0" rtl="0" algn="l">
              <a:spcBef>
                <a:spcPts val="0"/>
              </a:spcBef>
              <a:spcAft>
                <a:spcPts val="0"/>
              </a:spcAft>
              <a:buNone/>
            </a:pPr>
            <a:r>
              <a:t/>
            </a:r>
            <a:endParaRPr/>
          </a:p>
        </p:txBody>
      </p:sp>
      <p:sp>
        <p:nvSpPr>
          <p:cNvPr id="813" name="Google Shape;813;p87"/>
          <p:cNvSpPr txBox="1"/>
          <p:nvPr>
            <p:ph idx="1" type="body"/>
          </p:nvPr>
        </p:nvSpPr>
        <p:spPr>
          <a:xfrm>
            <a:off x="776575" y="1384350"/>
            <a:ext cx="6854400" cy="2993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rgbClr val="000000"/>
                </a:solidFill>
              </a:rPr>
              <a:t>Instead of managing lifecycle-dependent components in the activity's lifecycle methods, </a:t>
            </a:r>
            <a:r>
              <a:rPr lang="en">
                <a:solidFill>
                  <a:srgbClr val="000000"/>
                </a:solidFill>
                <a:latin typeface="Consolas"/>
                <a:ea typeface="Consolas"/>
                <a:cs typeface="Consolas"/>
                <a:sym typeface="Consolas"/>
              </a:rPr>
              <a:t>onStart()</a:t>
            </a:r>
            <a:r>
              <a:rPr lang="en">
                <a:solidFill>
                  <a:srgbClr val="000000"/>
                </a:solidFill>
              </a:rPr>
              <a:t>, </a:t>
            </a:r>
            <a:r>
              <a:rPr lang="en">
                <a:solidFill>
                  <a:srgbClr val="000000"/>
                </a:solidFill>
                <a:latin typeface="Consolas"/>
                <a:ea typeface="Consolas"/>
                <a:cs typeface="Consolas"/>
                <a:sym typeface="Consolas"/>
              </a:rPr>
              <a:t>onStop()</a:t>
            </a:r>
            <a:r>
              <a:rPr lang="en">
                <a:solidFill>
                  <a:srgbClr val="000000"/>
                </a:solidFill>
              </a:rPr>
              <a:t>, and so on, you can make any class react to lifecycle events</a:t>
            </a:r>
            <a:endParaRPr>
              <a:solidFill>
                <a:srgbClr val="000000"/>
              </a:solidFill>
            </a:endParaRPr>
          </a:p>
        </p:txBody>
      </p:sp>
      <p:sp>
        <p:nvSpPr>
          <p:cNvPr id="814" name="Google Shape;814;p8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8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Lifecycle-aware components</a:t>
            </a:r>
            <a:endParaRPr/>
          </a:p>
          <a:p>
            <a:pPr indent="0" lvl="0" marL="0" rtl="0" algn="l">
              <a:spcBef>
                <a:spcPts val="0"/>
              </a:spcBef>
              <a:spcAft>
                <a:spcPts val="0"/>
              </a:spcAft>
              <a:buNone/>
            </a:pPr>
            <a:r>
              <a:t/>
            </a:r>
            <a:endParaRPr/>
          </a:p>
        </p:txBody>
      </p:sp>
      <p:sp>
        <p:nvSpPr>
          <p:cNvPr id="820" name="Google Shape;820;p88"/>
          <p:cNvSpPr txBox="1"/>
          <p:nvPr>
            <p:ph idx="1" type="body"/>
          </p:nvPr>
        </p:nvSpPr>
        <p:spPr>
          <a:xfrm>
            <a:off x="311700" y="1316825"/>
            <a:ext cx="7825500" cy="3161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Lifecycle-aware components perform actions in response to a change in the lifecycle status of another component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For example, a listener could start and stop itself in response to an activity starting and stopping</a:t>
            </a:r>
            <a:endParaRPr>
              <a:solidFill>
                <a:srgbClr val="000000"/>
              </a:solidFill>
            </a:endParaRPr>
          </a:p>
        </p:txBody>
      </p:sp>
      <p:sp>
        <p:nvSpPr>
          <p:cNvPr id="821" name="Google Shape;821;p8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8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cases</a:t>
            </a:r>
            <a:endParaRPr/>
          </a:p>
          <a:p>
            <a:pPr indent="0" lvl="0" marL="0" rtl="0" algn="l">
              <a:spcBef>
                <a:spcPts val="0"/>
              </a:spcBef>
              <a:spcAft>
                <a:spcPts val="0"/>
              </a:spcAft>
              <a:buNone/>
            </a:pPr>
            <a:r>
              <a:t/>
            </a:r>
            <a:endParaRPr/>
          </a:p>
        </p:txBody>
      </p:sp>
      <p:sp>
        <p:nvSpPr>
          <p:cNvPr id="827" name="Google Shape;827;p89"/>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endParaRPr>
          </a:p>
          <a:p>
            <a:pPr indent="-381000" lvl="0" marL="457200" rtl="0" algn="l">
              <a:spcBef>
                <a:spcPts val="900"/>
              </a:spcBef>
              <a:spcAft>
                <a:spcPts val="0"/>
              </a:spcAft>
              <a:buClr>
                <a:srgbClr val="000000"/>
              </a:buClr>
              <a:buSzPts val="2400"/>
              <a:buChar char="●"/>
            </a:pPr>
            <a:r>
              <a:rPr lang="en">
                <a:solidFill>
                  <a:srgbClr val="000000"/>
                </a:solidFill>
              </a:rPr>
              <a:t>Switch between coarse and fine-grained location updates depending on app visibility</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Stop and start video buffering</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Stop network connectivity when app is in background</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Pause and resume animated drawables</a:t>
            </a:r>
            <a:endParaRPr sz="1050">
              <a:solidFill>
                <a:srgbClr val="000000"/>
              </a:solidFill>
            </a:endParaRPr>
          </a:p>
          <a:p>
            <a:pPr indent="0" lvl="0" marL="0" rtl="0" algn="l">
              <a:spcBef>
                <a:spcPts val="500"/>
              </a:spcBef>
              <a:spcAft>
                <a:spcPts val="200"/>
              </a:spcAft>
              <a:buNone/>
            </a:pPr>
            <a:r>
              <a:t/>
            </a:r>
            <a:endParaRPr sz="1200">
              <a:solidFill>
                <a:srgbClr val="000000"/>
              </a:solidFill>
              <a:highlight>
                <a:srgbClr val="FFFFFF"/>
              </a:highlight>
            </a:endParaRPr>
          </a:p>
        </p:txBody>
      </p:sp>
      <p:sp>
        <p:nvSpPr>
          <p:cNvPr id="828" name="Google Shape;828;p8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9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 library</a:t>
            </a:r>
            <a:endParaRPr/>
          </a:p>
          <a:p>
            <a:pPr indent="0" lvl="0" marL="0" rtl="0" algn="l">
              <a:spcBef>
                <a:spcPts val="0"/>
              </a:spcBef>
              <a:spcAft>
                <a:spcPts val="0"/>
              </a:spcAft>
              <a:buNone/>
            </a:pPr>
            <a:r>
              <a:t/>
            </a:r>
            <a:endParaRPr/>
          </a:p>
        </p:txBody>
      </p:sp>
      <p:sp>
        <p:nvSpPr>
          <p:cNvPr id="834" name="Google Shape;834;p90"/>
          <p:cNvSpPr txBox="1"/>
          <p:nvPr>
            <p:ph idx="1" type="body"/>
          </p:nvPr>
        </p:nvSpPr>
        <p:spPr>
          <a:xfrm>
            <a:off x="311700" y="1340200"/>
            <a:ext cx="8709600" cy="313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solidFill>
                  <a:schemeClr val="dk1"/>
                </a:solidFill>
              </a:rPr>
              <a:t>Import the </a:t>
            </a:r>
            <a:r>
              <a:rPr lang="en" u="sng">
                <a:solidFill>
                  <a:schemeClr val="accent5"/>
                </a:solidFill>
                <a:latin typeface="Consolas"/>
                <a:ea typeface="Consolas"/>
                <a:cs typeface="Consolas"/>
                <a:sym typeface="Consolas"/>
                <a:hlinkClick r:id="rId3"/>
              </a:rPr>
              <a:t>android.arch.lifecycle</a:t>
            </a:r>
            <a:r>
              <a:rPr lang="en">
                <a:solidFill>
                  <a:schemeClr val="dk1"/>
                </a:solidFill>
              </a:rPr>
              <a:t> package</a:t>
            </a:r>
            <a:endParaRPr>
              <a:solidFill>
                <a:schemeClr val="dk1"/>
              </a:solidFill>
            </a:endParaRPr>
          </a:p>
          <a:p>
            <a:pPr indent="-381000" lvl="0" marL="457200" rtl="0" algn="l">
              <a:spcBef>
                <a:spcPts val="1000"/>
              </a:spcBef>
              <a:spcAft>
                <a:spcPts val="0"/>
              </a:spcAft>
              <a:buClr>
                <a:srgbClr val="000000"/>
              </a:buClr>
              <a:buSzPts val="2400"/>
              <a:buChar char="●"/>
            </a:pPr>
            <a:r>
              <a:rPr lang="en">
                <a:solidFill>
                  <a:srgbClr val="000000"/>
                </a:solidFill>
              </a:rPr>
              <a:t>Provides classes and interfaces that let you build lifecycle-aware components that automatically adjust their behavior based on lifecycle state of activity or fragment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See </a:t>
            </a:r>
            <a:r>
              <a:rPr lang="en" u="sng">
                <a:solidFill>
                  <a:schemeClr val="hlink"/>
                </a:solidFill>
                <a:hlinkClick r:id="rId4"/>
              </a:rPr>
              <a:t>Handling Lifecycles with Lifecycle-Aware Components</a:t>
            </a:r>
            <a:endParaRPr sz="1050">
              <a:solidFill>
                <a:schemeClr val="dk1"/>
              </a:solidFill>
              <a:highlight>
                <a:srgbClr val="FFFFFF"/>
              </a:highlight>
            </a:endParaRPr>
          </a:p>
        </p:txBody>
      </p:sp>
      <p:sp>
        <p:nvSpPr>
          <p:cNvPr id="835" name="Google Shape;835;p9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91"/>
          <p:cNvSpPr txBox="1"/>
          <p:nvPr>
            <p:ph idx="1" type="body"/>
          </p:nvPr>
        </p:nvSpPr>
        <p:spPr>
          <a:xfrm>
            <a:off x="311700" y="1190300"/>
            <a:ext cx="80844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u="sng">
                <a:solidFill>
                  <a:schemeClr val="hlink"/>
                </a:solidFill>
                <a:latin typeface="Consolas"/>
                <a:ea typeface="Consolas"/>
                <a:cs typeface="Consolas"/>
                <a:sym typeface="Consolas"/>
                <a:hlinkClick r:id="rId3"/>
              </a:rPr>
              <a:t>LifecycleObserver</a:t>
            </a:r>
            <a:r>
              <a:rPr lang="en"/>
              <a:t> </a:t>
            </a:r>
            <a:r>
              <a:rPr lang="en"/>
              <a:t>has an Android lifecycle. </a:t>
            </a:r>
            <a:endParaRPr/>
          </a:p>
          <a:p>
            <a:pPr indent="-381000" lvl="0" marL="457200" rtl="0" algn="l">
              <a:spcBef>
                <a:spcPts val="0"/>
              </a:spcBef>
              <a:spcAft>
                <a:spcPts val="0"/>
              </a:spcAft>
              <a:buSzPts val="2400"/>
              <a:buChar char="●"/>
            </a:pPr>
            <a:r>
              <a:rPr lang="en"/>
              <a:t>It does not have any methods, instead, uses </a:t>
            </a:r>
            <a:r>
              <a:rPr lang="en" u="sng">
                <a:solidFill>
                  <a:schemeClr val="hlink"/>
                </a:solidFill>
                <a:hlinkClick r:id="rId4"/>
              </a:rPr>
              <a:t>OnLifecycleEvent</a:t>
            </a:r>
            <a:r>
              <a:rPr lang="en"/>
              <a:t> annotated methods.</a:t>
            </a:r>
            <a:endParaRPr/>
          </a:p>
        </p:txBody>
      </p:sp>
      <p:sp>
        <p:nvSpPr>
          <p:cNvPr id="841" name="Google Shape;841;p9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2" name="Google Shape;842;p9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LifecycleObserver interface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92"/>
          <p:cNvSpPr txBox="1"/>
          <p:nvPr>
            <p:ph idx="1" type="body"/>
          </p:nvPr>
        </p:nvSpPr>
        <p:spPr>
          <a:xfrm>
            <a:off x="311700" y="1035450"/>
            <a:ext cx="8709300" cy="34449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Consolas"/>
                <a:ea typeface="Consolas"/>
                <a:cs typeface="Consolas"/>
                <a:sym typeface="Consolas"/>
              </a:rPr>
              <a:t>@OnLifecycleEvent</a:t>
            </a:r>
            <a:r>
              <a:rPr lang="en"/>
              <a:t> indicates life cycle methods</a:t>
            </a:r>
            <a:endParaRPr/>
          </a:p>
          <a:p>
            <a:pPr indent="0" lvl="0" marL="914400" rtl="0" algn="l">
              <a:lnSpc>
                <a:spcPct val="114000"/>
              </a:lnSpc>
              <a:spcBef>
                <a:spcPts val="2000"/>
              </a:spcBef>
              <a:spcAft>
                <a:spcPts val="0"/>
              </a:spcAft>
              <a:buClr>
                <a:schemeClr val="dk1"/>
              </a:buClr>
              <a:buSzPts val="1100"/>
              <a:buFont typeface="Arial"/>
              <a:buNone/>
            </a:pPr>
            <a:r>
              <a:rPr lang="en" sz="2000">
                <a:solidFill>
                  <a:schemeClr val="dk1"/>
                </a:solidFill>
                <a:highlight>
                  <a:schemeClr val="lt1"/>
                </a:highlight>
                <a:latin typeface="Consolas"/>
                <a:ea typeface="Consolas"/>
                <a:cs typeface="Consolas"/>
                <a:sym typeface="Consolas"/>
              </a:rPr>
              <a:t>@OnLifecycleEvent(Lifecycle.Event.</a:t>
            </a:r>
            <a:r>
              <a:rPr b="1" i="1" lang="en" sz="2000">
                <a:solidFill>
                  <a:schemeClr val="dk1"/>
                </a:solidFill>
                <a:highlight>
                  <a:schemeClr val="lt1"/>
                </a:highlight>
                <a:latin typeface="Consolas"/>
                <a:ea typeface="Consolas"/>
                <a:cs typeface="Consolas"/>
                <a:sym typeface="Consolas"/>
              </a:rPr>
              <a:t>ON_START</a:t>
            </a:r>
            <a:r>
              <a:rPr lang="en" sz="2000">
                <a:solidFill>
                  <a:schemeClr val="dk1"/>
                </a:solidFill>
                <a:highlight>
                  <a:schemeClr val="lt1"/>
                </a:highlight>
                <a:latin typeface="Consolas"/>
                <a:ea typeface="Consolas"/>
                <a:cs typeface="Consolas"/>
                <a:sym typeface="Consolas"/>
              </a:rPr>
              <a:t>)</a:t>
            </a:r>
            <a:endParaRPr sz="2000">
              <a:solidFill>
                <a:schemeClr val="dk1"/>
              </a:solidFill>
              <a:highlight>
                <a:schemeClr val="lt1"/>
              </a:highlight>
              <a:latin typeface="Consolas"/>
              <a:ea typeface="Consolas"/>
              <a:cs typeface="Consolas"/>
              <a:sym typeface="Consolas"/>
            </a:endParaRPr>
          </a:p>
          <a:p>
            <a:pPr indent="0" lvl="0" marL="914400" rtl="0" algn="l">
              <a:lnSpc>
                <a:spcPct val="100000"/>
              </a:lnSpc>
              <a:spcBef>
                <a:spcPts val="0"/>
              </a:spcBef>
              <a:spcAft>
                <a:spcPts val="0"/>
              </a:spcAft>
              <a:buNone/>
            </a:pPr>
            <a:r>
              <a:rPr b="1" lang="en" sz="2000">
                <a:solidFill>
                  <a:schemeClr val="dk1"/>
                </a:solidFill>
                <a:highlight>
                  <a:schemeClr val="lt1"/>
                </a:highlight>
                <a:latin typeface="Consolas"/>
                <a:ea typeface="Consolas"/>
                <a:cs typeface="Consolas"/>
                <a:sym typeface="Consolas"/>
              </a:rPr>
              <a:t>public void </a:t>
            </a:r>
            <a:r>
              <a:rPr lang="en" sz="2000">
                <a:solidFill>
                  <a:schemeClr val="dk1"/>
                </a:solidFill>
                <a:highlight>
                  <a:schemeClr val="lt1"/>
                </a:highlight>
                <a:latin typeface="Consolas"/>
                <a:ea typeface="Consolas"/>
                <a:cs typeface="Consolas"/>
                <a:sym typeface="Consolas"/>
              </a:rPr>
              <a:t>start() {...}</a:t>
            </a:r>
            <a:endParaRPr sz="2000">
              <a:solidFill>
                <a:schemeClr val="dk1"/>
              </a:solidFill>
              <a:highlight>
                <a:schemeClr val="lt1"/>
              </a:highlight>
              <a:latin typeface="Consolas"/>
              <a:ea typeface="Consolas"/>
              <a:cs typeface="Consolas"/>
              <a:sym typeface="Consolas"/>
            </a:endParaRPr>
          </a:p>
          <a:p>
            <a:pPr indent="0" lvl="0" marL="914400" rtl="0" algn="l">
              <a:lnSpc>
                <a:spcPct val="114000"/>
              </a:lnSpc>
              <a:spcBef>
                <a:spcPts val="2000"/>
              </a:spcBef>
              <a:spcAft>
                <a:spcPts val="0"/>
              </a:spcAft>
              <a:buNone/>
            </a:pPr>
            <a:r>
              <a:rPr lang="en" sz="2000">
                <a:solidFill>
                  <a:schemeClr val="dk1"/>
                </a:solidFill>
                <a:highlight>
                  <a:schemeClr val="lt1"/>
                </a:highlight>
                <a:latin typeface="Consolas"/>
                <a:ea typeface="Consolas"/>
                <a:cs typeface="Consolas"/>
                <a:sym typeface="Consolas"/>
              </a:rPr>
              <a:t>@OnLifecycleEvent(Lifecycle.Event.</a:t>
            </a:r>
            <a:r>
              <a:rPr b="1" i="1" lang="en" sz="2000">
                <a:solidFill>
                  <a:schemeClr val="dk1"/>
                </a:solidFill>
                <a:highlight>
                  <a:schemeClr val="lt1"/>
                </a:highlight>
                <a:latin typeface="Consolas"/>
                <a:ea typeface="Consolas"/>
                <a:cs typeface="Consolas"/>
                <a:sym typeface="Consolas"/>
              </a:rPr>
              <a:t>ON_STOP</a:t>
            </a:r>
            <a:r>
              <a:rPr lang="en" sz="2000">
                <a:solidFill>
                  <a:schemeClr val="dk1"/>
                </a:solidFill>
                <a:highlight>
                  <a:schemeClr val="lt1"/>
                </a:highlight>
                <a:latin typeface="Consolas"/>
                <a:ea typeface="Consolas"/>
                <a:cs typeface="Consolas"/>
                <a:sym typeface="Consolas"/>
              </a:rPr>
              <a:t>)</a:t>
            </a:r>
            <a:endParaRPr sz="2000">
              <a:solidFill>
                <a:schemeClr val="dk1"/>
              </a:solidFill>
              <a:highlight>
                <a:schemeClr val="lt1"/>
              </a:highlight>
              <a:latin typeface="Consolas"/>
              <a:ea typeface="Consolas"/>
              <a:cs typeface="Consolas"/>
              <a:sym typeface="Consolas"/>
            </a:endParaRPr>
          </a:p>
          <a:p>
            <a:pPr indent="0" lvl="0" marL="914400" rtl="0" algn="l">
              <a:lnSpc>
                <a:spcPct val="100000"/>
              </a:lnSpc>
              <a:spcBef>
                <a:spcPts val="0"/>
              </a:spcBef>
              <a:spcAft>
                <a:spcPts val="0"/>
              </a:spcAft>
              <a:buNone/>
            </a:pPr>
            <a:r>
              <a:rPr b="1" lang="en" sz="2000">
                <a:solidFill>
                  <a:schemeClr val="dk1"/>
                </a:solidFill>
                <a:highlight>
                  <a:schemeClr val="lt1"/>
                </a:highlight>
                <a:latin typeface="Consolas"/>
                <a:ea typeface="Consolas"/>
                <a:cs typeface="Consolas"/>
                <a:sym typeface="Consolas"/>
              </a:rPr>
              <a:t>public void </a:t>
            </a:r>
            <a:r>
              <a:rPr lang="en" sz="2000">
                <a:solidFill>
                  <a:schemeClr val="dk1"/>
                </a:solidFill>
                <a:highlight>
                  <a:schemeClr val="lt1"/>
                </a:highlight>
                <a:latin typeface="Consolas"/>
                <a:ea typeface="Consolas"/>
                <a:cs typeface="Consolas"/>
                <a:sym typeface="Consolas"/>
              </a:rPr>
              <a:t>start() {...</a:t>
            </a:r>
            <a:r>
              <a:rPr lang="en" sz="1800">
                <a:solidFill>
                  <a:schemeClr val="dk1"/>
                </a:solidFill>
                <a:highlight>
                  <a:schemeClr val="lt1"/>
                </a:highlight>
                <a:latin typeface="Consolas"/>
                <a:ea typeface="Consolas"/>
                <a:cs typeface="Consolas"/>
                <a:sym typeface="Consolas"/>
              </a:rPr>
              <a:t>}</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rPr lang="en"/>
              <a:t>See </a:t>
            </a:r>
            <a:r>
              <a:rPr lang="en" u="sng">
                <a:solidFill>
                  <a:schemeClr val="hlink"/>
                </a:solidFill>
                <a:hlinkClick r:id="rId3"/>
              </a:rPr>
              <a:t>Lifecycle.event reference</a:t>
            </a:r>
            <a:r>
              <a:rPr lang="en"/>
              <a:t> for more lifecycle events</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48" name="Google Shape;848;p9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9" name="Google Shape;849;p9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@OnLifecycleEvent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idx="4294967295"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Overview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4" name="Google Shape;134;p2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 name="Google Shape;135;p21"/>
          <p:cNvSpPr/>
          <p:nvPr/>
        </p:nvSpPr>
        <p:spPr>
          <a:xfrm>
            <a:off x="4125750" y="307075"/>
            <a:ext cx="1725000" cy="6342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F6F6"/>
                </a:solidFill>
              </a:rPr>
              <a:t>UI Controller</a:t>
            </a:r>
            <a:endParaRPr>
              <a:solidFill>
                <a:srgbClr val="F6F6F6"/>
              </a:solidFill>
            </a:endParaRPr>
          </a:p>
          <a:p>
            <a:pPr indent="0" lvl="0" marL="0" rtl="0" algn="ctr">
              <a:spcBef>
                <a:spcPts val="0"/>
              </a:spcBef>
              <a:spcAft>
                <a:spcPts val="0"/>
              </a:spcAft>
              <a:buNone/>
            </a:pPr>
            <a:r>
              <a:rPr lang="en">
                <a:solidFill>
                  <a:srgbClr val="F6F6F6"/>
                </a:solidFill>
              </a:rPr>
              <a:t>(activity/fragment)</a:t>
            </a:r>
            <a:endParaRPr>
              <a:solidFill>
                <a:srgbClr val="F6F6F6"/>
              </a:solidFill>
            </a:endParaRPr>
          </a:p>
        </p:txBody>
      </p:sp>
      <p:cxnSp>
        <p:nvCxnSpPr>
          <p:cNvPr id="136" name="Google Shape;136;p21"/>
          <p:cNvCxnSpPr>
            <a:stCxn id="135" idx="2"/>
            <a:endCxn id="137" idx="0"/>
          </p:cNvCxnSpPr>
          <p:nvPr/>
        </p:nvCxnSpPr>
        <p:spPr>
          <a:xfrm flipH="1">
            <a:off x="4953150" y="941275"/>
            <a:ext cx="35100" cy="369900"/>
          </a:xfrm>
          <a:prstGeom prst="straightConnector1">
            <a:avLst/>
          </a:prstGeom>
          <a:noFill/>
          <a:ln cap="flat" cmpd="sng" w="19050">
            <a:solidFill>
              <a:srgbClr val="515151"/>
            </a:solidFill>
            <a:prstDash val="solid"/>
            <a:round/>
            <a:headEnd len="med" w="med" type="none"/>
            <a:tailEnd len="med" w="med" type="triangle"/>
          </a:ln>
        </p:spPr>
      </p:cxnSp>
      <p:cxnSp>
        <p:nvCxnSpPr>
          <p:cNvPr id="138" name="Google Shape;138;p21"/>
          <p:cNvCxnSpPr>
            <a:stCxn id="139" idx="1"/>
            <a:endCxn id="135" idx="3"/>
          </p:cNvCxnSpPr>
          <p:nvPr/>
        </p:nvCxnSpPr>
        <p:spPr>
          <a:xfrm rot="10800000">
            <a:off x="5850800" y="624175"/>
            <a:ext cx="1191600" cy="23400"/>
          </a:xfrm>
          <a:prstGeom prst="straightConnector1">
            <a:avLst/>
          </a:prstGeom>
          <a:noFill/>
          <a:ln cap="flat" cmpd="sng" w="28575">
            <a:solidFill>
              <a:srgbClr val="515151"/>
            </a:solidFill>
            <a:prstDash val="solid"/>
            <a:round/>
            <a:headEnd len="med" w="med" type="none"/>
            <a:tailEnd len="med" w="med" type="triangle"/>
          </a:ln>
        </p:spPr>
      </p:cxnSp>
      <p:sp>
        <p:nvSpPr>
          <p:cNvPr id="139" name="Google Shape;139;p21"/>
          <p:cNvSpPr txBox="1"/>
          <p:nvPr/>
        </p:nvSpPr>
        <p:spPr>
          <a:xfrm>
            <a:off x="7042400" y="377275"/>
            <a:ext cx="1842000" cy="54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Displays data and forwards on UI events</a:t>
            </a:r>
            <a:endParaRPr/>
          </a:p>
        </p:txBody>
      </p:sp>
      <p:sp>
        <p:nvSpPr>
          <p:cNvPr id="140" name="Google Shape;140;p21"/>
          <p:cNvSpPr/>
          <p:nvPr/>
        </p:nvSpPr>
        <p:spPr>
          <a:xfrm>
            <a:off x="4060600" y="2315275"/>
            <a:ext cx="1776900" cy="5418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04040"/>
                </a:solidFill>
              </a:rPr>
              <a:t>Repository</a:t>
            </a:r>
            <a:endParaRPr>
              <a:solidFill>
                <a:srgbClr val="404040"/>
              </a:solidFill>
            </a:endParaRPr>
          </a:p>
        </p:txBody>
      </p:sp>
      <p:grpSp>
        <p:nvGrpSpPr>
          <p:cNvPr id="141" name="Google Shape;141;p21"/>
          <p:cNvGrpSpPr/>
          <p:nvPr/>
        </p:nvGrpSpPr>
        <p:grpSpPr>
          <a:xfrm>
            <a:off x="3893700" y="1311175"/>
            <a:ext cx="2118600" cy="634200"/>
            <a:chOff x="4276650" y="1579825"/>
            <a:chExt cx="2118600" cy="634200"/>
          </a:xfrm>
        </p:grpSpPr>
        <p:sp>
          <p:nvSpPr>
            <p:cNvPr id="137" name="Google Shape;137;p21"/>
            <p:cNvSpPr/>
            <p:nvPr/>
          </p:nvSpPr>
          <p:spPr>
            <a:xfrm>
              <a:off x="4276650" y="1579825"/>
              <a:ext cx="2118600" cy="6342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6F6F6"/>
                  </a:solidFill>
                </a:rPr>
                <a:t>    </a:t>
              </a:r>
              <a:r>
                <a:rPr lang="en">
                  <a:solidFill>
                    <a:srgbClr val="F6F6F6"/>
                  </a:solidFill>
                </a:rPr>
                <a:t>ViewModel</a:t>
              </a:r>
              <a:endParaRPr>
                <a:solidFill>
                  <a:srgbClr val="F6F6F6"/>
                </a:solidFill>
              </a:endParaRPr>
            </a:p>
          </p:txBody>
        </p:sp>
        <p:grpSp>
          <p:nvGrpSpPr>
            <p:cNvPr id="142" name="Google Shape;142;p21"/>
            <p:cNvGrpSpPr/>
            <p:nvPr/>
          </p:nvGrpSpPr>
          <p:grpSpPr>
            <a:xfrm>
              <a:off x="4339250" y="1714488"/>
              <a:ext cx="1039025" cy="364875"/>
              <a:chOff x="4359275" y="1000188"/>
              <a:chExt cx="1039025" cy="364875"/>
            </a:xfrm>
          </p:grpSpPr>
          <p:sp>
            <p:nvSpPr>
              <p:cNvPr id="143" name="Google Shape;143;p21"/>
              <p:cNvSpPr/>
              <p:nvPr/>
            </p:nvSpPr>
            <p:spPr>
              <a:xfrm>
                <a:off x="4359275" y="1000188"/>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44" name="Google Shape;144;p21"/>
              <p:cNvSpPr/>
              <p:nvPr/>
            </p:nvSpPr>
            <p:spPr>
              <a:xfrm>
                <a:off x="4444925" y="1059113"/>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45" name="Google Shape;145;p21"/>
              <p:cNvSpPr/>
              <p:nvPr/>
            </p:nvSpPr>
            <p:spPr>
              <a:xfrm>
                <a:off x="4543900" y="1124763"/>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grpSp>
      <p:sp>
        <p:nvSpPr>
          <p:cNvPr id="146" name="Google Shape;146;p21"/>
          <p:cNvSpPr/>
          <p:nvPr/>
        </p:nvSpPr>
        <p:spPr>
          <a:xfrm>
            <a:off x="32299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a:t>RoomDatabase</a:t>
            </a:r>
            <a:endParaRPr/>
          </a:p>
        </p:txBody>
      </p:sp>
      <p:sp>
        <p:nvSpPr>
          <p:cNvPr id="147" name="Google Shape;147;p21"/>
          <p:cNvSpPr/>
          <p:nvPr/>
        </p:nvSpPr>
        <p:spPr>
          <a:xfrm>
            <a:off x="34707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404040"/>
                </a:solidFill>
              </a:rPr>
              <a:t>SQLite</a:t>
            </a:r>
            <a:endParaRPr>
              <a:solidFill>
                <a:srgbClr val="404040"/>
              </a:solidFill>
            </a:endParaRPr>
          </a:p>
        </p:txBody>
      </p:sp>
      <p:sp>
        <p:nvSpPr>
          <p:cNvPr id="148" name="Google Shape;148;p21"/>
          <p:cNvSpPr/>
          <p:nvPr/>
        </p:nvSpPr>
        <p:spPr>
          <a:xfrm>
            <a:off x="4557350" y="3909775"/>
            <a:ext cx="1776900" cy="5406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F6F6"/>
                </a:solidFill>
              </a:rPr>
              <a:t>DAO</a:t>
            </a:r>
            <a:endParaRPr>
              <a:solidFill>
                <a:srgbClr val="F6F6F6"/>
              </a:solidFill>
            </a:endParaRPr>
          </a:p>
        </p:txBody>
      </p:sp>
      <p:cxnSp>
        <p:nvCxnSpPr>
          <p:cNvPr id="149" name="Google Shape;149;p21"/>
          <p:cNvCxnSpPr>
            <a:stCxn id="137" idx="2"/>
            <a:endCxn id="140" idx="0"/>
          </p:cNvCxnSpPr>
          <p:nvPr/>
        </p:nvCxnSpPr>
        <p:spPr>
          <a:xfrm flipH="1">
            <a:off x="4949100" y="19453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150" name="Google Shape;150;p21"/>
          <p:cNvCxnSpPr/>
          <p:nvPr/>
        </p:nvCxnSpPr>
        <p:spPr>
          <a:xfrm rot="10800000">
            <a:off x="6168450" y="1628275"/>
            <a:ext cx="861000" cy="0"/>
          </a:xfrm>
          <a:prstGeom prst="straightConnector1">
            <a:avLst/>
          </a:prstGeom>
          <a:noFill/>
          <a:ln cap="flat" cmpd="sng" w="28575">
            <a:solidFill>
              <a:srgbClr val="515151"/>
            </a:solidFill>
            <a:prstDash val="solid"/>
            <a:round/>
            <a:headEnd len="med" w="med" type="none"/>
            <a:tailEnd len="med" w="med" type="triangle"/>
          </a:ln>
        </p:spPr>
      </p:cxnSp>
      <p:sp>
        <p:nvSpPr>
          <p:cNvPr id="151" name="Google Shape;151;p21"/>
          <p:cNvSpPr txBox="1"/>
          <p:nvPr/>
        </p:nvSpPr>
        <p:spPr>
          <a:xfrm>
            <a:off x="7042400" y="1357975"/>
            <a:ext cx="1842000" cy="540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rgbClr val="000000"/>
                </a:solidFill>
              </a:rPr>
              <a:t>Holds all the data needed for the UI</a:t>
            </a:r>
            <a:endParaRPr/>
          </a:p>
        </p:txBody>
      </p:sp>
      <p:sp>
        <p:nvSpPr>
          <p:cNvPr id="152" name="Google Shape;152;p21"/>
          <p:cNvSpPr txBox="1"/>
          <p:nvPr/>
        </p:nvSpPr>
        <p:spPr>
          <a:xfrm>
            <a:off x="7067550" y="2157425"/>
            <a:ext cx="1842000" cy="739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rgbClr val="000000"/>
                </a:solidFill>
              </a:rPr>
              <a:t>Single source of truth for all app data</a:t>
            </a:r>
            <a:r>
              <a:rPr lang="en"/>
              <a:t>;</a:t>
            </a:r>
            <a:r>
              <a:rPr lang="en">
                <a:solidFill>
                  <a:srgbClr val="000000"/>
                </a:solidFill>
              </a:rPr>
              <a:t> clean API for UI to communicate with</a:t>
            </a:r>
            <a:endParaRPr/>
          </a:p>
        </p:txBody>
      </p:sp>
      <p:cxnSp>
        <p:nvCxnSpPr>
          <p:cNvPr id="153" name="Google Shape;153;p21"/>
          <p:cNvCxnSpPr/>
          <p:nvPr/>
        </p:nvCxnSpPr>
        <p:spPr>
          <a:xfrm rot="10800000">
            <a:off x="6032325" y="2427725"/>
            <a:ext cx="987600" cy="0"/>
          </a:xfrm>
          <a:prstGeom prst="straightConnector1">
            <a:avLst/>
          </a:prstGeom>
          <a:noFill/>
          <a:ln cap="flat" cmpd="sng" w="28575">
            <a:solidFill>
              <a:srgbClr val="515151"/>
            </a:solidFill>
            <a:prstDash val="solid"/>
            <a:round/>
            <a:headEnd len="med" w="med" type="none"/>
            <a:tailEnd len="med" w="med" type="triangle"/>
          </a:ln>
        </p:spPr>
      </p:cxnSp>
      <p:grpSp>
        <p:nvGrpSpPr>
          <p:cNvPr id="154" name="Google Shape;154;p21"/>
          <p:cNvGrpSpPr/>
          <p:nvPr/>
        </p:nvGrpSpPr>
        <p:grpSpPr>
          <a:xfrm>
            <a:off x="3357563" y="3415088"/>
            <a:ext cx="1039025" cy="364875"/>
            <a:chOff x="5273675" y="941275"/>
            <a:chExt cx="1039025" cy="364875"/>
          </a:xfrm>
        </p:grpSpPr>
        <p:sp>
          <p:nvSpPr>
            <p:cNvPr id="155" name="Google Shape;155;p21"/>
            <p:cNvSpPr/>
            <p:nvPr/>
          </p:nvSpPr>
          <p:spPr>
            <a:xfrm>
              <a:off x="5273675" y="941275"/>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56" name="Google Shape;156;p21"/>
            <p:cNvSpPr/>
            <p:nvPr/>
          </p:nvSpPr>
          <p:spPr>
            <a:xfrm>
              <a:off x="5359325" y="100020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57" name="Google Shape;157;p21"/>
            <p:cNvSpPr/>
            <p:nvPr/>
          </p:nvSpPr>
          <p:spPr>
            <a:xfrm>
              <a:off x="5458300" y="106585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6F6F6"/>
                  </a:solidFill>
                </a:rPr>
                <a:t>Entity</a:t>
              </a:r>
              <a:endParaRPr>
                <a:solidFill>
                  <a:srgbClr val="404040"/>
                </a:solidFill>
              </a:endParaRPr>
            </a:p>
          </p:txBody>
        </p:sp>
      </p:grpSp>
      <p:cxnSp>
        <p:nvCxnSpPr>
          <p:cNvPr id="158" name="Google Shape;158;p21"/>
          <p:cNvCxnSpPr/>
          <p:nvPr/>
        </p:nvCxnSpPr>
        <p:spPr>
          <a:xfrm>
            <a:off x="4953000" y="2857075"/>
            <a:ext cx="0" cy="1036200"/>
          </a:xfrm>
          <a:prstGeom prst="straightConnector1">
            <a:avLst/>
          </a:prstGeom>
          <a:noFill/>
          <a:ln cap="flat" cmpd="sng" w="19050">
            <a:solidFill>
              <a:srgbClr val="515151"/>
            </a:solidFill>
            <a:prstDash val="solid"/>
            <a:round/>
            <a:headEnd len="med" w="med" type="none"/>
            <a:tailEnd len="med" w="med" type="triangle"/>
          </a:ln>
        </p:spPr>
      </p:cxnSp>
      <p:cxnSp>
        <p:nvCxnSpPr>
          <p:cNvPr id="159" name="Google Shape;159;p21"/>
          <p:cNvCxnSpPr/>
          <p:nvPr/>
        </p:nvCxnSpPr>
        <p:spPr>
          <a:xfrm rot="10800000">
            <a:off x="4293525" y="410390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160" name="Google Shape;160;p21"/>
          <p:cNvCxnSpPr/>
          <p:nvPr/>
        </p:nvCxnSpPr>
        <p:spPr>
          <a:xfrm rot="10800000">
            <a:off x="4293525" y="425630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161" name="Google Shape;161;p21"/>
          <p:cNvSpPr txBox="1"/>
          <p:nvPr/>
        </p:nvSpPr>
        <p:spPr>
          <a:xfrm>
            <a:off x="7067550" y="3485150"/>
            <a:ext cx="1842000" cy="54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000000"/>
                </a:solidFill>
              </a:rPr>
              <a:t>Manages local data SQLite data source, using objects</a:t>
            </a:r>
            <a:endParaRPr>
              <a:solidFill>
                <a:srgbClr val="000000"/>
              </a:solidFill>
            </a:endParaRPr>
          </a:p>
        </p:txBody>
      </p:sp>
      <p:cxnSp>
        <p:nvCxnSpPr>
          <p:cNvPr id="162" name="Google Shape;162;p21"/>
          <p:cNvCxnSpPr/>
          <p:nvPr/>
        </p:nvCxnSpPr>
        <p:spPr>
          <a:xfrm rot="10800000">
            <a:off x="6733950" y="3755450"/>
            <a:ext cx="333600" cy="0"/>
          </a:xfrm>
          <a:prstGeom prst="straightConnector1">
            <a:avLst/>
          </a:prstGeom>
          <a:noFill/>
          <a:ln cap="flat" cmpd="sng" w="28575">
            <a:solidFill>
              <a:srgbClr val="515151"/>
            </a:solidFill>
            <a:prstDash val="solid"/>
            <a:round/>
            <a:headEnd len="med" w="med" type="none"/>
            <a:tailEnd len="med" w="med" type="triangle"/>
          </a:ln>
        </p:spPr>
      </p:cxnSp>
      <p:cxnSp>
        <p:nvCxnSpPr>
          <p:cNvPr id="163" name="Google Shape;163;p21"/>
          <p:cNvCxnSpPr>
            <a:stCxn id="143" idx="1"/>
            <a:endCxn id="135" idx="1"/>
          </p:cNvCxnSpPr>
          <p:nvPr/>
        </p:nvCxnSpPr>
        <p:spPr>
          <a:xfrm flipH="1" rot="10800000">
            <a:off x="3956300" y="624288"/>
            <a:ext cx="169500" cy="941700"/>
          </a:xfrm>
          <a:prstGeom prst="curvedConnector3">
            <a:avLst>
              <a:gd fmla="val -140487" name="adj1"/>
            </a:avLst>
          </a:prstGeom>
          <a:noFill/>
          <a:ln cap="flat" cmpd="sng" w="28575">
            <a:solidFill>
              <a:srgbClr val="1155CC"/>
            </a:solidFill>
            <a:prstDash val="dot"/>
            <a:round/>
            <a:headEnd len="med" w="med" type="none"/>
            <a:tailEnd len="med" w="med" type="triangle"/>
          </a:ln>
        </p:spPr>
      </p:cxnSp>
      <p:cxnSp>
        <p:nvCxnSpPr>
          <p:cNvPr id="164" name="Google Shape;164;p21"/>
          <p:cNvCxnSpPr/>
          <p:nvPr/>
        </p:nvCxnSpPr>
        <p:spPr>
          <a:xfrm>
            <a:off x="3219200" y="1171350"/>
            <a:ext cx="482100" cy="0"/>
          </a:xfrm>
          <a:prstGeom prst="straightConnector1">
            <a:avLst/>
          </a:prstGeom>
          <a:noFill/>
          <a:ln cap="flat" cmpd="sng" w="28575">
            <a:solidFill>
              <a:srgbClr val="515151"/>
            </a:solidFill>
            <a:prstDash val="solid"/>
            <a:round/>
            <a:headEnd len="med" w="med" type="none"/>
            <a:tailEnd len="med" w="med" type="triangle"/>
          </a:ln>
        </p:spPr>
      </p:cxnSp>
      <p:sp>
        <p:nvSpPr>
          <p:cNvPr id="165" name="Google Shape;165;p21"/>
          <p:cNvSpPr txBox="1"/>
          <p:nvPr/>
        </p:nvSpPr>
        <p:spPr>
          <a:xfrm>
            <a:off x="1631250" y="1075375"/>
            <a:ext cx="1842000" cy="54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UI is notified of changes using observation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93"/>
          <p:cNvSpPr txBox="1"/>
          <p:nvPr>
            <p:ph idx="1" type="body"/>
          </p:nvPr>
        </p:nvSpPr>
        <p:spPr>
          <a:xfrm>
            <a:off x="84025" y="1167800"/>
            <a:ext cx="3852600" cy="10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make </a:t>
            </a:r>
            <a:r>
              <a:rPr b="1" i="1" lang="en"/>
              <a:t>any class</a:t>
            </a:r>
            <a:r>
              <a:rPr lang="en"/>
              <a:t> react to lifecycle events</a:t>
            </a:r>
            <a:endParaRPr/>
          </a:p>
        </p:txBody>
      </p:sp>
      <p:sp>
        <p:nvSpPr>
          <p:cNvPr id="855" name="Google Shape;855;p9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6" name="Google Shape;856;p9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POJOs can be life cycle aware</a:t>
            </a:r>
            <a:endParaRPr/>
          </a:p>
        </p:txBody>
      </p:sp>
      <p:pic>
        <p:nvPicPr>
          <p:cNvPr id="857" name="Google Shape;857;p93"/>
          <p:cNvPicPr preferRelativeResize="0"/>
          <p:nvPr/>
        </p:nvPicPr>
        <p:blipFill>
          <a:blip r:embed="rId3">
            <a:alphaModFix/>
          </a:blip>
          <a:stretch>
            <a:fillRect/>
          </a:stretch>
        </p:blipFill>
        <p:spPr>
          <a:xfrm>
            <a:off x="7038062" y="1112050"/>
            <a:ext cx="1934463" cy="3416399"/>
          </a:xfrm>
          <a:prstGeom prst="rect">
            <a:avLst/>
          </a:prstGeom>
          <a:noFill/>
          <a:ln cap="flat" cmpd="sng" w="9525">
            <a:solidFill>
              <a:srgbClr val="666666"/>
            </a:solidFill>
            <a:prstDash val="solid"/>
            <a:round/>
            <a:headEnd len="sm" w="sm" type="none"/>
            <a:tailEnd len="sm" w="sm" type="none"/>
          </a:ln>
        </p:spPr>
      </p:pic>
      <p:pic>
        <p:nvPicPr>
          <p:cNvPr id="858" name="Google Shape;858;p93"/>
          <p:cNvPicPr preferRelativeResize="0"/>
          <p:nvPr/>
        </p:nvPicPr>
        <p:blipFill>
          <a:blip r:embed="rId4">
            <a:alphaModFix/>
          </a:blip>
          <a:stretch>
            <a:fillRect/>
          </a:stretch>
        </p:blipFill>
        <p:spPr>
          <a:xfrm>
            <a:off x="159100" y="2397300"/>
            <a:ext cx="3481502" cy="1958350"/>
          </a:xfrm>
          <a:prstGeom prst="rect">
            <a:avLst/>
          </a:prstGeom>
          <a:noFill/>
          <a:ln cap="flat" cmpd="sng" w="9525">
            <a:solidFill>
              <a:srgbClr val="999999"/>
            </a:solidFill>
            <a:prstDash val="solid"/>
            <a:round/>
            <a:headEnd len="sm" w="sm" type="none"/>
            <a:tailEnd len="sm" w="sm" type="none"/>
          </a:ln>
        </p:spPr>
      </p:pic>
      <p:sp>
        <p:nvSpPr>
          <p:cNvPr id="859" name="Google Shape;859;p93"/>
          <p:cNvSpPr txBox="1"/>
          <p:nvPr>
            <p:ph idx="2" type="body"/>
          </p:nvPr>
        </p:nvSpPr>
        <p:spPr>
          <a:xfrm>
            <a:off x="4040525" y="1136302"/>
            <a:ext cx="2577300" cy="26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t>In these pictures, the </a:t>
            </a:r>
            <a:r>
              <a:rPr i="1" lang="en">
                <a:latin typeface="Consolas"/>
                <a:ea typeface="Consolas"/>
                <a:cs typeface="Consolas"/>
                <a:sym typeface="Consolas"/>
              </a:rPr>
              <a:t>Toast</a:t>
            </a:r>
            <a:r>
              <a:rPr i="1" lang="en"/>
              <a:t> is created by a plain old Java class when app starts or device rotates</a:t>
            </a:r>
            <a:endParaRPr i="1"/>
          </a:p>
        </p:txBody>
      </p:sp>
      <p:sp>
        <p:nvSpPr>
          <p:cNvPr id="860" name="Google Shape;860;p93"/>
          <p:cNvSpPr/>
          <p:nvPr/>
        </p:nvSpPr>
        <p:spPr>
          <a:xfrm>
            <a:off x="1395600" y="3927975"/>
            <a:ext cx="709200" cy="258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93"/>
          <p:cNvSpPr/>
          <p:nvPr/>
        </p:nvSpPr>
        <p:spPr>
          <a:xfrm>
            <a:off x="7681925" y="3832775"/>
            <a:ext cx="709200" cy="258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9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Adding lifecycle awareness to a POJO</a:t>
            </a:r>
            <a:endParaRPr/>
          </a:p>
          <a:p>
            <a:pPr indent="0" lvl="0" marL="0" rtl="0" algn="l">
              <a:spcBef>
                <a:spcPts val="0"/>
              </a:spcBef>
              <a:spcAft>
                <a:spcPts val="0"/>
              </a:spcAft>
              <a:buNone/>
            </a:pPr>
            <a:r>
              <a:t/>
            </a:r>
            <a:endParaRPr/>
          </a:p>
        </p:txBody>
      </p:sp>
      <p:sp>
        <p:nvSpPr>
          <p:cNvPr id="867" name="Google Shape;867;p94"/>
          <p:cNvSpPr txBox="1"/>
          <p:nvPr>
            <p:ph idx="1" type="body"/>
          </p:nvPr>
        </p:nvSpPr>
        <p:spPr>
          <a:xfrm>
            <a:off x="311700" y="1030125"/>
            <a:ext cx="88323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00000"/>
                </a:solidFill>
                <a:highlight>
                  <a:srgbClr val="FFFFFF"/>
                </a:highlight>
                <a:latin typeface="Consolas"/>
                <a:ea typeface="Consolas"/>
                <a:cs typeface="Consolas"/>
                <a:sym typeface="Consolas"/>
              </a:rPr>
              <a:t>public class </a:t>
            </a:r>
            <a:r>
              <a:rPr lang="en">
                <a:solidFill>
                  <a:srgbClr val="000000"/>
                </a:solidFill>
                <a:highlight>
                  <a:srgbClr val="FFFFFF"/>
                </a:highlight>
                <a:latin typeface="Consolas"/>
                <a:ea typeface="Consolas"/>
                <a:cs typeface="Consolas"/>
                <a:sym typeface="Consolas"/>
              </a:rPr>
              <a:t>Aquarium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 Constructor takes Application and lifecycle</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r>
              <a:rPr b="1" lang="en">
                <a:solidFill>
                  <a:srgbClr val="000000"/>
                </a:solidFill>
                <a:highlight>
                  <a:srgbClr val="FFFFFF"/>
                </a:highlight>
                <a:latin typeface="Consolas"/>
                <a:ea typeface="Consolas"/>
                <a:cs typeface="Consolas"/>
                <a:sym typeface="Consolas"/>
              </a:rPr>
              <a:t>public </a:t>
            </a:r>
            <a:r>
              <a:rPr lang="en">
                <a:solidFill>
                  <a:srgbClr val="000000"/>
                </a:solidFill>
                <a:highlight>
                  <a:srgbClr val="FFFFFF"/>
                </a:highlight>
                <a:latin typeface="Consolas"/>
                <a:ea typeface="Consolas"/>
                <a:cs typeface="Consolas"/>
                <a:sym typeface="Consolas"/>
              </a:rPr>
              <a:t>Aquarium(</a:t>
            </a:r>
            <a:r>
              <a:rPr b="1" lang="en">
                <a:solidFill>
                  <a:srgbClr val="000000"/>
                </a:solidFill>
                <a:highlight>
                  <a:srgbClr val="FFFFFF"/>
                </a:highlight>
                <a:latin typeface="Consolas"/>
                <a:ea typeface="Consolas"/>
                <a:cs typeface="Consolas"/>
                <a:sym typeface="Consolas"/>
              </a:rPr>
              <a:t>final </a:t>
            </a:r>
            <a:r>
              <a:rPr lang="en">
                <a:solidFill>
                  <a:srgbClr val="000000"/>
                </a:solidFill>
                <a:highlight>
                  <a:srgbClr val="FFFFFF"/>
                </a:highlight>
                <a:latin typeface="Consolas"/>
                <a:ea typeface="Consolas"/>
                <a:cs typeface="Consolas"/>
                <a:sym typeface="Consolas"/>
              </a:rPr>
              <a:t>Application app,</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Lifecycle lifecycle)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68" name="Google Shape;868;p9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9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Constructor for</a:t>
            </a:r>
            <a:r>
              <a:rPr lang="en"/>
              <a:t> lifecycle aware POJO</a:t>
            </a:r>
            <a:endParaRPr/>
          </a:p>
          <a:p>
            <a:pPr indent="0" lvl="0" marL="0" rtl="0" algn="l">
              <a:spcBef>
                <a:spcPts val="0"/>
              </a:spcBef>
              <a:spcAft>
                <a:spcPts val="0"/>
              </a:spcAft>
              <a:buNone/>
            </a:pPr>
            <a:r>
              <a:t/>
            </a:r>
            <a:endParaRPr/>
          </a:p>
        </p:txBody>
      </p:sp>
      <p:sp>
        <p:nvSpPr>
          <p:cNvPr id="874" name="Google Shape;874;p95"/>
          <p:cNvSpPr txBox="1"/>
          <p:nvPr>
            <p:ph idx="1" type="body"/>
          </p:nvPr>
        </p:nvSpPr>
        <p:spPr>
          <a:xfrm>
            <a:off x="155850" y="1108925"/>
            <a:ext cx="88323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public </a:t>
            </a:r>
            <a:r>
              <a:rPr lang="en" sz="1800">
                <a:solidFill>
                  <a:srgbClr val="000000"/>
                </a:solidFill>
                <a:highlight>
                  <a:srgbClr val="FFFFFF"/>
                </a:highlight>
                <a:latin typeface="Consolas"/>
                <a:ea typeface="Consolas"/>
                <a:cs typeface="Consolas"/>
                <a:sym typeface="Consolas"/>
              </a:rPr>
              <a:t>Aquarium(</a:t>
            </a:r>
            <a:r>
              <a:rPr b="1" lang="en" sz="1800">
                <a:solidFill>
                  <a:srgbClr val="000000"/>
                </a:solidFill>
                <a:highlight>
                  <a:srgbClr val="FFFFFF"/>
                </a:highlight>
                <a:latin typeface="Consolas"/>
                <a:ea typeface="Consolas"/>
                <a:cs typeface="Consolas"/>
                <a:sym typeface="Consolas"/>
              </a:rPr>
              <a:t>final </a:t>
            </a:r>
            <a:r>
              <a:rPr lang="en" sz="1800">
                <a:solidFill>
                  <a:srgbClr val="000000"/>
                </a:solidFill>
                <a:highlight>
                  <a:srgbClr val="FFFFFF"/>
                </a:highlight>
                <a:latin typeface="Consolas"/>
                <a:ea typeface="Consolas"/>
                <a:cs typeface="Consolas"/>
                <a:sym typeface="Consolas"/>
              </a:rPr>
              <a:t>Application app, Lifecycle lifecycle)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 Add a new observer to the lifecycle.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lifecycle.addObserver(</a:t>
            </a:r>
            <a:r>
              <a:rPr b="1" lang="en" sz="1800">
                <a:solidFill>
                  <a:srgbClr val="000000"/>
                </a:solidFill>
                <a:highlight>
                  <a:srgbClr val="FFFFFF"/>
                </a:highlight>
                <a:latin typeface="Consolas"/>
                <a:ea typeface="Consolas"/>
                <a:cs typeface="Consolas"/>
                <a:sym typeface="Consolas"/>
              </a:rPr>
              <a:t>new </a:t>
            </a:r>
            <a:r>
              <a:rPr lang="en" sz="1800">
                <a:solidFill>
                  <a:srgbClr val="000000"/>
                </a:solidFill>
                <a:highlight>
                  <a:srgbClr val="FFFFFF"/>
                </a:highlight>
                <a:latin typeface="Consolas"/>
                <a:ea typeface="Consolas"/>
                <a:cs typeface="Consolas"/>
                <a:sym typeface="Consolas"/>
              </a:rPr>
              <a:t>LifecycleObserver() {</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@OnLifecycleEvent(Lifecycle.Event.</a:t>
            </a:r>
            <a:r>
              <a:rPr b="1" i="1" lang="en" sz="1800">
                <a:solidFill>
                  <a:srgbClr val="000000"/>
                </a:solidFill>
                <a:highlight>
                  <a:srgbClr val="FFFFFF"/>
                </a:highlight>
                <a:latin typeface="Consolas"/>
                <a:ea typeface="Consolas"/>
                <a:cs typeface="Consolas"/>
                <a:sym typeface="Consolas"/>
              </a:rPr>
              <a:t>ON_START</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100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public void </a:t>
            </a:r>
            <a:r>
              <a:rPr lang="en" sz="1800">
                <a:solidFill>
                  <a:srgbClr val="000000"/>
                </a:solidFill>
                <a:highlight>
                  <a:srgbClr val="FFFFFF"/>
                </a:highlight>
                <a:latin typeface="Consolas"/>
                <a:ea typeface="Consolas"/>
                <a:cs typeface="Consolas"/>
                <a:sym typeface="Consolas"/>
              </a:rPr>
              <a:t>start() {</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Toast.</a:t>
            </a:r>
            <a:r>
              <a:rPr i="1" lang="en" sz="1800">
                <a:solidFill>
                  <a:srgbClr val="000000"/>
                </a:solidFill>
                <a:highlight>
                  <a:srgbClr val="FFFFFF"/>
                </a:highlight>
                <a:latin typeface="Consolas"/>
                <a:ea typeface="Consolas"/>
                <a:cs typeface="Consolas"/>
                <a:sym typeface="Consolas"/>
              </a:rPr>
              <a:t>makeText</a:t>
            </a:r>
            <a:r>
              <a:rPr lang="en" sz="1800">
                <a:solidFill>
                  <a:srgbClr val="000000"/>
                </a:solidFill>
                <a:highlight>
                  <a:srgbClr val="FFFFFF"/>
                </a:highlight>
                <a:latin typeface="Consolas"/>
                <a:ea typeface="Consolas"/>
                <a:cs typeface="Consolas"/>
                <a:sym typeface="Consolas"/>
              </a:rPr>
              <a:t>(app, </a:t>
            </a:r>
            <a:r>
              <a:rPr b="1" lang="en" sz="1800">
                <a:solidFill>
                  <a:srgbClr val="000000"/>
                </a:solidFill>
                <a:highlight>
                  <a:srgbClr val="FFFFFF"/>
                </a:highlight>
                <a:latin typeface="Consolas"/>
                <a:ea typeface="Consolas"/>
                <a:cs typeface="Consolas"/>
                <a:sym typeface="Consolas"/>
              </a:rPr>
              <a:t>"LIGHTS ON"</a:t>
            </a:r>
            <a:r>
              <a:rPr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Toast.</a:t>
            </a:r>
            <a:r>
              <a:rPr b="1" i="1" lang="en" sz="1800">
                <a:solidFill>
                  <a:srgbClr val="000000"/>
                </a:solidFill>
                <a:highlight>
                  <a:srgbClr val="FFFFFF"/>
                </a:highlight>
                <a:latin typeface="Consolas"/>
                <a:ea typeface="Consolas"/>
                <a:cs typeface="Consolas"/>
                <a:sym typeface="Consolas"/>
              </a:rPr>
              <a:t>LENGTH_SHORT</a:t>
            </a:r>
            <a:r>
              <a:rPr lang="en" sz="1800">
                <a:solidFill>
                  <a:srgbClr val="000000"/>
                </a:solidFill>
                <a:highlight>
                  <a:srgbClr val="FFFFFF"/>
                </a:highlight>
                <a:latin typeface="Consolas"/>
                <a:ea typeface="Consolas"/>
                <a:cs typeface="Consolas"/>
                <a:sym typeface="Consolas"/>
              </a:rPr>
              <a:t>).show();</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75" name="Google Shape;875;p9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9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an instance</a:t>
            </a:r>
            <a:endParaRPr/>
          </a:p>
          <a:p>
            <a:pPr indent="0" lvl="0" marL="0" rtl="0" algn="l">
              <a:spcBef>
                <a:spcPts val="0"/>
              </a:spcBef>
              <a:spcAft>
                <a:spcPts val="0"/>
              </a:spcAft>
              <a:buNone/>
            </a:pPr>
            <a:r>
              <a:t/>
            </a:r>
            <a:endParaRPr/>
          </a:p>
        </p:txBody>
      </p:sp>
      <p:sp>
        <p:nvSpPr>
          <p:cNvPr id="881" name="Google Shape;881;p96"/>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Consolas"/>
                <a:ea typeface="Consolas"/>
                <a:cs typeface="Consolas"/>
                <a:sym typeface="Consolas"/>
              </a:rPr>
              <a:t>public class MainActivity extends AppCompatActivity {</a:t>
            </a:r>
            <a:endParaRPr sz="2000">
              <a:solidFill>
                <a:srgbClr val="000000"/>
              </a:solidFill>
              <a:latin typeface="Consolas"/>
              <a:ea typeface="Consolas"/>
              <a:cs typeface="Consolas"/>
              <a:sym typeface="Consolas"/>
            </a:endParaRPr>
          </a:p>
          <a:p>
            <a:pPr indent="0" lvl="0" marL="0" rtl="0" algn="l">
              <a:spcBef>
                <a:spcPts val="1000"/>
              </a:spcBef>
              <a:spcAft>
                <a:spcPts val="0"/>
              </a:spcAft>
              <a:buNone/>
            </a:pPr>
            <a:r>
              <a:rPr lang="en" sz="2000">
                <a:solidFill>
                  <a:srgbClr val="000000"/>
                </a:solidFill>
                <a:latin typeface="Consolas"/>
                <a:ea typeface="Consolas"/>
                <a:cs typeface="Consolas"/>
                <a:sym typeface="Consolas"/>
              </a:rPr>
              <a:t>   private Aquarium myAquarium;</a:t>
            </a:r>
            <a:endParaRPr sz="2000">
              <a:solidFill>
                <a:srgbClr val="000000"/>
              </a:solidFill>
              <a:latin typeface="Consolas"/>
              <a:ea typeface="Consolas"/>
              <a:cs typeface="Consolas"/>
              <a:sym typeface="Consolas"/>
            </a:endParaRPr>
          </a:p>
          <a:p>
            <a:pPr indent="0" lvl="0" marL="0" rtl="0" algn="l">
              <a:spcBef>
                <a:spcPts val="1000"/>
              </a:spcBef>
              <a:spcAft>
                <a:spcPts val="0"/>
              </a:spcAft>
              <a:buNone/>
            </a:pPr>
            <a:r>
              <a:rPr lang="en" sz="2000">
                <a:solidFill>
                  <a:srgbClr val="000000"/>
                </a:solidFill>
                <a:latin typeface="Consolas"/>
                <a:ea typeface="Consolas"/>
                <a:cs typeface="Consolas"/>
                <a:sym typeface="Consolas"/>
              </a:rPr>
              <a:t>   protected void onCreate(...)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 Create aquarium.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 Pass context and this activity's lifecycle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myAquarium = new Aquarium(this.getApplication(),</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getLifecycle());</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a:t>
            </a:r>
            <a:endParaRPr b="1" sz="20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82" name="Google Shape;882;p9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9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next?</a:t>
            </a:r>
            <a:endParaRPr/>
          </a:p>
        </p:txBody>
      </p:sp>
      <p:sp>
        <p:nvSpPr>
          <p:cNvPr id="888" name="Google Shape;888;p9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9" name="Google Shape;889;p97"/>
          <p:cNvSpPr txBox="1"/>
          <p:nvPr/>
        </p:nvSpPr>
        <p:spPr>
          <a:xfrm>
            <a:off x="311700" y="1451425"/>
            <a:ext cx="8520600" cy="2715000"/>
          </a:xfrm>
          <a:prstGeom prst="rect">
            <a:avLst/>
          </a:prstGeom>
          <a:noFill/>
          <a:ln cap="flat" cmpd="sng" w="38100">
            <a:solidFill>
              <a:srgbClr val="21AAC3"/>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Concept chapter: </a:t>
            </a:r>
            <a:r>
              <a:rPr lang="en" sz="2400" u="sng">
                <a:solidFill>
                  <a:schemeClr val="hlink"/>
                </a:solidFill>
                <a:latin typeface="Roboto"/>
                <a:ea typeface="Roboto"/>
                <a:cs typeface="Roboto"/>
                <a:sym typeface="Roboto"/>
                <a:hlinkClick r:id="rId3"/>
              </a:rPr>
              <a:t>10.1 Room, LiveData, and ViewModel</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Practical: </a:t>
            </a:r>
            <a:r>
              <a:rPr lang="en" sz="2400" u="sng">
                <a:solidFill>
                  <a:schemeClr val="hlink"/>
                </a:solidFill>
                <a:latin typeface="Roboto"/>
                <a:ea typeface="Roboto"/>
                <a:cs typeface="Roboto"/>
                <a:sym typeface="Roboto"/>
                <a:hlinkClick r:id="rId4"/>
              </a:rPr>
              <a:t>10.1A : Room, LiveData, and ViewModel</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424242"/>
              </a:buClr>
              <a:buSzPts val="2400"/>
              <a:buFont typeface="Roboto"/>
              <a:buChar char="●"/>
            </a:pPr>
            <a:r>
              <a:rPr lang="en" sz="2400">
                <a:solidFill>
                  <a:schemeClr val="dk1"/>
                </a:solidFill>
                <a:latin typeface="Roboto"/>
                <a:ea typeface="Roboto"/>
                <a:cs typeface="Roboto"/>
                <a:sym typeface="Roboto"/>
              </a:rPr>
              <a:t>Practical: </a:t>
            </a:r>
            <a:r>
              <a:rPr lang="en" sz="2400" u="sng">
                <a:solidFill>
                  <a:schemeClr val="hlink"/>
                </a:solidFill>
                <a:latin typeface="Roboto"/>
                <a:ea typeface="Roboto"/>
                <a:cs typeface="Roboto"/>
                <a:sym typeface="Roboto"/>
                <a:hlinkClick r:id="rId5"/>
              </a:rPr>
              <a:t>10.1B : Room, LiveData, and ViewModel</a:t>
            </a:r>
            <a:endParaRPr sz="2400">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9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END</a:t>
            </a:r>
            <a:endParaRPr/>
          </a:p>
        </p:txBody>
      </p:sp>
      <p:sp>
        <p:nvSpPr>
          <p:cNvPr id="895" name="Google Shape;895;p9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6" name="Google Shape;896;p9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2"/>
          <p:cNvSpPr txBox="1"/>
          <p:nvPr>
            <p:ph idx="4294967295" type="body"/>
          </p:nvPr>
        </p:nvSpPr>
        <p:spPr>
          <a:xfrm>
            <a:off x="4939500" y="1209900"/>
            <a:ext cx="3837000" cy="32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The RoomWordsSample app that you build in the practical implements this architecture</a:t>
            </a:r>
            <a:endParaRPr>
              <a:solidFill>
                <a:schemeClr val="dk2"/>
              </a:solidFill>
            </a:endParaRPr>
          </a:p>
        </p:txBody>
      </p:sp>
      <p:sp>
        <p:nvSpPr>
          <p:cNvPr id="171" name="Google Shape;171;p2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2"/>
          <p:cNvSpPr/>
          <p:nvPr/>
        </p:nvSpPr>
        <p:spPr>
          <a:xfrm>
            <a:off x="1089958" y="170996"/>
            <a:ext cx="2001000" cy="10389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MainActivity</a:t>
            </a:r>
            <a:endParaRPr sz="1200">
              <a:solidFill>
                <a:srgbClr val="F6F6F6"/>
              </a:solidFill>
            </a:endParaRPr>
          </a:p>
        </p:txBody>
      </p:sp>
      <p:cxnSp>
        <p:nvCxnSpPr>
          <p:cNvPr id="173" name="Google Shape;173;p22"/>
          <p:cNvCxnSpPr>
            <a:stCxn id="172" idx="2"/>
            <a:endCxn id="174" idx="0"/>
          </p:cNvCxnSpPr>
          <p:nvPr/>
        </p:nvCxnSpPr>
        <p:spPr>
          <a:xfrm>
            <a:off x="2090458" y="1209896"/>
            <a:ext cx="0" cy="326700"/>
          </a:xfrm>
          <a:prstGeom prst="straightConnector1">
            <a:avLst/>
          </a:prstGeom>
          <a:noFill/>
          <a:ln cap="flat" cmpd="sng" w="19050">
            <a:solidFill>
              <a:srgbClr val="515151"/>
            </a:solidFill>
            <a:prstDash val="solid"/>
            <a:round/>
            <a:headEnd len="med" w="med" type="none"/>
            <a:tailEnd len="med" w="med" type="triangle"/>
          </a:ln>
        </p:spPr>
      </p:cxnSp>
      <p:sp>
        <p:nvSpPr>
          <p:cNvPr id="175" name="Google Shape;175;p22"/>
          <p:cNvSpPr/>
          <p:nvPr/>
        </p:nvSpPr>
        <p:spPr>
          <a:xfrm>
            <a:off x="1247588" y="2468228"/>
            <a:ext cx="1678200" cy="5169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WordRepository</a:t>
            </a:r>
            <a:endParaRPr sz="1200">
              <a:solidFill>
                <a:srgbClr val="404040"/>
              </a:solidFill>
            </a:endParaRPr>
          </a:p>
        </p:txBody>
      </p:sp>
      <p:sp>
        <p:nvSpPr>
          <p:cNvPr id="176" name="Google Shape;176;p22"/>
          <p:cNvSpPr/>
          <p:nvPr/>
        </p:nvSpPr>
        <p:spPr>
          <a:xfrm>
            <a:off x="463027" y="3192652"/>
            <a:ext cx="3239400" cy="12405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457200" lvl="0" marL="457200" rtl="0" algn="l">
              <a:spcBef>
                <a:spcPts val="0"/>
              </a:spcBef>
              <a:spcAft>
                <a:spcPts val="0"/>
              </a:spcAft>
              <a:buNone/>
            </a:pPr>
            <a:r>
              <a:rPr lang="en" sz="1200">
                <a:solidFill>
                  <a:srgbClr val="404040"/>
                </a:solidFill>
              </a:rPr>
              <a:t>                  WordRoomDatabase</a:t>
            </a:r>
            <a:endParaRPr sz="1200">
              <a:solidFill>
                <a:srgbClr val="404040"/>
              </a:solidFill>
            </a:endParaRPr>
          </a:p>
        </p:txBody>
      </p:sp>
      <p:sp>
        <p:nvSpPr>
          <p:cNvPr id="177" name="Google Shape;177;p22"/>
          <p:cNvSpPr/>
          <p:nvPr/>
        </p:nvSpPr>
        <p:spPr>
          <a:xfrm>
            <a:off x="690476" y="3843518"/>
            <a:ext cx="767561" cy="516914"/>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178" name="Google Shape;178;p22"/>
          <p:cNvSpPr/>
          <p:nvPr/>
        </p:nvSpPr>
        <p:spPr>
          <a:xfrm>
            <a:off x="1716748" y="3844090"/>
            <a:ext cx="1678200" cy="5157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WordDao</a:t>
            </a:r>
            <a:endParaRPr sz="1200">
              <a:solidFill>
                <a:srgbClr val="F6F6F6"/>
              </a:solidFill>
            </a:endParaRPr>
          </a:p>
        </p:txBody>
      </p:sp>
      <p:sp>
        <p:nvSpPr>
          <p:cNvPr id="179" name="Google Shape;179;p22"/>
          <p:cNvSpPr/>
          <p:nvPr/>
        </p:nvSpPr>
        <p:spPr>
          <a:xfrm>
            <a:off x="254703" y="3055218"/>
            <a:ext cx="3635100" cy="1464900"/>
          </a:xfrm>
          <a:prstGeom prst="rect">
            <a:avLst/>
          </a:prstGeom>
          <a:noFill/>
          <a:ln cap="flat" cmpd="sng" w="28575">
            <a:solidFill>
              <a:srgbClr val="63C377"/>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80" name="Google Shape;180;p22"/>
          <p:cNvCxnSpPr>
            <a:stCxn id="174" idx="2"/>
            <a:endCxn id="175" idx="0"/>
          </p:cNvCxnSpPr>
          <p:nvPr/>
        </p:nvCxnSpPr>
        <p:spPr>
          <a:xfrm flipH="1">
            <a:off x="2086558" y="2141667"/>
            <a:ext cx="3900" cy="326700"/>
          </a:xfrm>
          <a:prstGeom prst="straightConnector1">
            <a:avLst/>
          </a:prstGeom>
          <a:noFill/>
          <a:ln cap="flat" cmpd="sng" w="19050">
            <a:solidFill>
              <a:srgbClr val="515151"/>
            </a:solidFill>
            <a:prstDash val="solid"/>
            <a:round/>
            <a:headEnd len="med" w="med" type="none"/>
            <a:tailEnd len="med" w="med" type="triangle"/>
          </a:ln>
        </p:spPr>
      </p:cxnSp>
      <p:sp>
        <p:nvSpPr>
          <p:cNvPr id="174" name="Google Shape;174;p22"/>
          <p:cNvSpPr/>
          <p:nvPr/>
        </p:nvSpPr>
        <p:spPr>
          <a:xfrm>
            <a:off x="1089958" y="1536567"/>
            <a:ext cx="2001000" cy="6051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200">
              <a:solidFill>
                <a:srgbClr val="F6F6F6"/>
              </a:solidFill>
            </a:endParaRPr>
          </a:p>
          <a:p>
            <a:pPr indent="0" lvl="0" marL="0" rtl="0" algn="ctr">
              <a:spcBef>
                <a:spcPts val="0"/>
              </a:spcBef>
              <a:spcAft>
                <a:spcPts val="0"/>
              </a:spcAft>
              <a:buNone/>
            </a:pPr>
            <a:r>
              <a:rPr lang="en" sz="1200">
                <a:solidFill>
                  <a:srgbClr val="F6F6F6"/>
                </a:solidFill>
              </a:rPr>
              <a:t>WordViewModel</a:t>
            </a:r>
            <a:endParaRPr sz="1200">
              <a:solidFill>
                <a:srgbClr val="F6F6F6"/>
              </a:solidFill>
            </a:endParaRPr>
          </a:p>
        </p:txBody>
      </p:sp>
      <p:sp>
        <p:nvSpPr>
          <p:cNvPr id="181" name="Google Shape;181;p22"/>
          <p:cNvSpPr/>
          <p:nvPr/>
        </p:nvSpPr>
        <p:spPr>
          <a:xfrm>
            <a:off x="690464" y="3260240"/>
            <a:ext cx="807000" cy="2292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6F6F6"/>
                </a:solidFill>
              </a:rPr>
              <a:t>Word</a:t>
            </a:r>
            <a:endParaRPr sz="1200">
              <a:solidFill>
                <a:srgbClr val="404040"/>
              </a:solidFill>
            </a:endParaRPr>
          </a:p>
        </p:txBody>
      </p:sp>
      <p:cxnSp>
        <p:nvCxnSpPr>
          <p:cNvPr id="182" name="Google Shape;182;p22"/>
          <p:cNvCxnSpPr>
            <a:stCxn id="175" idx="2"/>
          </p:cNvCxnSpPr>
          <p:nvPr/>
        </p:nvCxnSpPr>
        <p:spPr>
          <a:xfrm>
            <a:off x="2086688" y="2985128"/>
            <a:ext cx="3600" cy="845700"/>
          </a:xfrm>
          <a:prstGeom prst="straightConnector1">
            <a:avLst/>
          </a:prstGeom>
          <a:noFill/>
          <a:ln cap="flat" cmpd="sng" w="19050">
            <a:solidFill>
              <a:srgbClr val="515151"/>
            </a:solidFill>
            <a:prstDash val="solid"/>
            <a:round/>
            <a:headEnd len="med" w="med" type="none"/>
            <a:tailEnd len="med" w="med" type="triangle"/>
          </a:ln>
        </p:spPr>
      </p:cxnSp>
      <p:sp>
        <p:nvSpPr>
          <p:cNvPr id="183" name="Google Shape;183;p22"/>
          <p:cNvSpPr/>
          <p:nvPr/>
        </p:nvSpPr>
        <p:spPr>
          <a:xfrm>
            <a:off x="1247588" y="1614467"/>
            <a:ext cx="1744800" cy="2292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404040"/>
                </a:solidFill>
              </a:rPr>
              <a:t>LiveData&lt;List&lt;Word&gt;&gt;</a:t>
            </a:r>
            <a:endParaRPr sz="1100">
              <a:solidFill>
                <a:srgbClr val="404040"/>
              </a:solidFill>
            </a:endParaRPr>
          </a:p>
        </p:txBody>
      </p:sp>
      <p:cxnSp>
        <p:nvCxnSpPr>
          <p:cNvPr id="184" name="Google Shape;184;p22"/>
          <p:cNvCxnSpPr/>
          <p:nvPr/>
        </p:nvCxnSpPr>
        <p:spPr>
          <a:xfrm rot="10800000">
            <a:off x="1467663" y="4029299"/>
            <a:ext cx="258600" cy="0"/>
          </a:xfrm>
          <a:prstGeom prst="straightConnector1">
            <a:avLst/>
          </a:prstGeom>
          <a:noFill/>
          <a:ln cap="flat" cmpd="sng" w="19050">
            <a:solidFill>
              <a:srgbClr val="515151"/>
            </a:solidFill>
            <a:prstDash val="solid"/>
            <a:round/>
            <a:headEnd len="med" w="med" type="none"/>
            <a:tailEnd len="med" w="med" type="triangle"/>
          </a:ln>
        </p:spPr>
      </p:cxnSp>
      <p:cxnSp>
        <p:nvCxnSpPr>
          <p:cNvPr id="185" name="Google Shape;185;p22"/>
          <p:cNvCxnSpPr/>
          <p:nvPr/>
        </p:nvCxnSpPr>
        <p:spPr>
          <a:xfrm rot="10800000">
            <a:off x="1467663" y="4174699"/>
            <a:ext cx="258600" cy="0"/>
          </a:xfrm>
          <a:prstGeom prst="straightConnector1">
            <a:avLst/>
          </a:prstGeom>
          <a:noFill/>
          <a:ln cap="flat" cmpd="sng" w="19050">
            <a:solidFill>
              <a:srgbClr val="515151"/>
            </a:solidFill>
            <a:prstDash val="solid"/>
            <a:round/>
            <a:headEnd len="med" w="med" type="triangle"/>
            <a:tailEnd len="med" w="med" type="none"/>
          </a:ln>
        </p:spPr>
      </p:cxnSp>
      <p:cxnSp>
        <p:nvCxnSpPr>
          <p:cNvPr id="186" name="Google Shape;186;p22"/>
          <p:cNvCxnSpPr>
            <a:stCxn id="183" idx="1"/>
            <a:endCxn id="187" idx="1"/>
          </p:cNvCxnSpPr>
          <p:nvPr/>
        </p:nvCxnSpPr>
        <p:spPr>
          <a:xfrm flipH="1" rot="10800000">
            <a:off x="1247588" y="606767"/>
            <a:ext cx="125700" cy="1122300"/>
          </a:xfrm>
          <a:prstGeom prst="curvedConnector3">
            <a:avLst>
              <a:gd fmla="val -189439" name="adj1"/>
            </a:avLst>
          </a:prstGeom>
          <a:noFill/>
          <a:ln cap="flat" cmpd="sng" w="19050">
            <a:solidFill>
              <a:srgbClr val="515151"/>
            </a:solidFill>
            <a:prstDash val="dot"/>
            <a:round/>
            <a:headEnd len="med" w="med" type="none"/>
            <a:tailEnd len="med" w="med" type="triangle"/>
          </a:ln>
        </p:spPr>
      </p:cxnSp>
      <p:sp>
        <p:nvSpPr>
          <p:cNvPr id="188" name="Google Shape;188;p22"/>
          <p:cNvSpPr/>
          <p:nvPr/>
        </p:nvSpPr>
        <p:spPr>
          <a:xfrm>
            <a:off x="3686179" y="170996"/>
            <a:ext cx="1418700" cy="6051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NewWordActivity</a:t>
            </a:r>
            <a:endParaRPr sz="1200">
              <a:solidFill>
                <a:srgbClr val="F6F6F6"/>
              </a:solidFill>
            </a:endParaRPr>
          </a:p>
        </p:txBody>
      </p:sp>
      <p:cxnSp>
        <p:nvCxnSpPr>
          <p:cNvPr id="189" name="Google Shape;189;p22"/>
          <p:cNvCxnSpPr/>
          <p:nvPr/>
        </p:nvCxnSpPr>
        <p:spPr>
          <a:xfrm rot="10800000">
            <a:off x="3090979" y="359901"/>
            <a:ext cx="595200" cy="0"/>
          </a:xfrm>
          <a:prstGeom prst="straightConnector1">
            <a:avLst/>
          </a:prstGeom>
          <a:noFill/>
          <a:ln cap="flat" cmpd="sng" w="19050">
            <a:solidFill>
              <a:srgbClr val="515151"/>
            </a:solidFill>
            <a:prstDash val="solid"/>
            <a:round/>
            <a:headEnd len="med" w="med" type="triangle"/>
            <a:tailEnd len="med" w="med" type="none"/>
          </a:ln>
        </p:spPr>
      </p:cxnSp>
      <p:cxnSp>
        <p:nvCxnSpPr>
          <p:cNvPr id="190" name="Google Shape;190;p22"/>
          <p:cNvCxnSpPr/>
          <p:nvPr/>
        </p:nvCxnSpPr>
        <p:spPr>
          <a:xfrm rot="10800000">
            <a:off x="3091121" y="564931"/>
            <a:ext cx="595200" cy="0"/>
          </a:xfrm>
          <a:prstGeom prst="straightConnector1">
            <a:avLst/>
          </a:prstGeom>
          <a:noFill/>
          <a:ln cap="flat" cmpd="sng" w="19050">
            <a:solidFill>
              <a:srgbClr val="515151"/>
            </a:solidFill>
            <a:prstDash val="solid"/>
            <a:round/>
            <a:headEnd len="med" w="med" type="none"/>
            <a:tailEnd len="med" w="med" type="triangle"/>
          </a:ln>
        </p:spPr>
      </p:cxnSp>
      <p:sp>
        <p:nvSpPr>
          <p:cNvPr id="191" name="Google Shape;191;p22"/>
          <p:cNvSpPr/>
          <p:nvPr/>
        </p:nvSpPr>
        <p:spPr>
          <a:xfrm>
            <a:off x="1379246" y="914263"/>
            <a:ext cx="1418700" cy="2292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WordListAdapter</a:t>
            </a:r>
            <a:endParaRPr sz="1200">
              <a:solidFill>
                <a:srgbClr val="F6F6F6"/>
              </a:solidFill>
            </a:endParaRPr>
          </a:p>
        </p:txBody>
      </p:sp>
      <p:sp>
        <p:nvSpPr>
          <p:cNvPr id="187" name="Google Shape;187;p22"/>
          <p:cNvSpPr/>
          <p:nvPr/>
        </p:nvSpPr>
        <p:spPr>
          <a:xfrm>
            <a:off x="1373390" y="492040"/>
            <a:ext cx="1418700" cy="2292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Observer</a:t>
            </a:r>
            <a:endParaRPr sz="1200">
              <a:solidFill>
                <a:srgbClr val="F6F6F6"/>
              </a:solidFill>
            </a:endParaRPr>
          </a:p>
        </p:txBody>
      </p:sp>
      <p:cxnSp>
        <p:nvCxnSpPr>
          <p:cNvPr id="192" name="Google Shape;192;p22"/>
          <p:cNvCxnSpPr>
            <a:stCxn id="187" idx="2"/>
            <a:endCxn id="191" idx="0"/>
          </p:cNvCxnSpPr>
          <p:nvPr/>
        </p:nvCxnSpPr>
        <p:spPr>
          <a:xfrm>
            <a:off x="2082740" y="721240"/>
            <a:ext cx="6000" cy="192900"/>
          </a:xfrm>
          <a:prstGeom prst="straightConnector1">
            <a:avLst/>
          </a:prstGeom>
          <a:noFill/>
          <a:ln cap="flat" cmpd="sng" w="19050">
            <a:solidFill>
              <a:srgbClr val="515151"/>
            </a:solidFill>
            <a:prstDash val="solid"/>
            <a:round/>
            <a:headEnd len="med" w="med" type="none"/>
            <a:tailEnd len="med" w="med" type="triangle"/>
          </a:ln>
        </p:spPr>
      </p:cxnSp>
      <p:sp>
        <p:nvSpPr>
          <p:cNvPr id="193" name="Google Shape;193;p22"/>
          <p:cNvSpPr txBox="1"/>
          <p:nvPr/>
        </p:nvSpPr>
        <p:spPr>
          <a:xfrm>
            <a:off x="254700" y="2862325"/>
            <a:ext cx="681900" cy="19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100">
                <a:solidFill>
                  <a:srgbClr val="000000"/>
                </a:solidFill>
              </a:rPr>
              <a:t>Room</a:t>
            </a:r>
            <a:endParaRPr b="1" sz="11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